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6" r:id="rId1"/>
  </p:sldMasterIdLst>
  <p:notesMasterIdLst>
    <p:notesMasterId r:id="rId19"/>
  </p:notesMasterIdLst>
  <p:sldIdLst>
    <p:sldId id="256" r:id="rId2"/>
    <p:sldId id="307" r:id="rId3"/>
    <p:sldId id="257" r:id="rId4"/>
    <p:sldId id="309" r:id="rId5"/>
    <p:sldId id="310" r:id="rId6"/>
    <p:sldId id="317" r:id="rId7"/>
    <p:sldId id="258" r:id="rId8"/>
    <p:sldId id="305" r:id="rId9"/>
    <p:sldId id="300" r:id="rId10"/>
    <p:sldId id="312" r:id="rId11"/>
    <p:sldId id="321" r:id="rId12"/>
    <p:sldId id="363" r:id="rId13"/>
    <p:sldId id="313" r:id="rId14"/>
    <p:sldId id="319" r:id="rId15"/>
    <p:sldId id="308" r:id="rId16"/>
    <p:sldId id="314" r:id="rId17"/>
    <p:sldId id="30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03"/>
    <p:restoredTop sz="92517"/>
  </p:normalViewPr>
  <p:slideViewPr>
    <p:cSldViewPr snapToGrid="0" snapToObjects="1">
      <p:cViewPr varScale="1">
        <p:scale>
          <a:sx n="119" d="100"/>
          <a:sy n="119" d="100"/>
        </p:scale>
        <p:origin x="708" y="13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72545695179310554"/>
          <c:y val="3.3313431408913761E-2"/>
          <c:w val="0.24942298910087293"/>
          <c:h val="0.49265812032988476"/>
        </c:manualLayout>
      </c:layout>
      <c:doughnutChart>
        <c:varyColors val="1"/>
        <c:ser>
          <c:idx val="0"/>
          <c:order val="0"/>
          <c:tx>
            <c:strRef>
              <c:f>Tabelle1!$B$1</c:f>
              <c:strCache>
                <c:ptCount val="1"/>
                <c:pt idx="0">
                  <c:v>Verkauf</c:v>
                </c:pt>
              </c:strCache>
            </c:strRef>
          </c:tx>
          <c:dPt>
            <c:idx val="0"/>
            <c:bubble3D val="0"/>
            <c:spPr>
              <a:solidFill>
                <a:schemeClr val="accent2">
                  <a:shade val="6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0F6-2845-8321-6344C753F5D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0F6-2845-8321-6344C753F5DC}"/>
              </c:ext>
            </c:extLst>
          </c:dPt>
          <c:dPt>
            <c:idx val="2"/>
            <c:bubble3D val="0"/>
            <c:spPr>
              <a:solidFill>
                <a:schemeClr val="accent2">
                  <a:tint val="6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E0F6-2845-8321-6344C753F5DC}"/>
              </c:ext>
            </c:extLst>
          </c:dPt>
          <c:dLbls>
            <c:dLbl>
              <c:idx val="0"/>
              <c:layout>
                <c:manualLayout>
                  <c:x val="-1.4776505356483192E-3"/>
                  <c:y val="4.9616922427078644E-2"/>
                </c:manualLayout>
              </c:layout>
              <c:tx>
                <c:rich>
                  <a:bodyPr rot="5400000" spcFirstLastPara="1" vertOverflow="overflow" horzOverflow="overflow" vert="horz" wrap="none" lIns="38100" tIns="19050" rIns="38100" bIns="19050" anchor="ctr" anchorCtr="1">
                    <a:spAutoFit/>
                  </a:bodyPr>
                  <a:lstStyle/>
                  <a:p>
                    <a:pPr>
                      <a:defRPr sz="1197" b="1" i="0" u="none" strike="noStrike" kern="1200" baseline="0">
                        <a:solidFill>
                          <a:schemeClr val="lt1"/>
                        </a:solidFill>
                        <a:latin typeface="+mn-lt"/>
                        <a:ea typeface="+mn-ea"/>
                        <a:cs typeface="+mn-cs"/>
                      </a:defRPr>
                    </a:pPr>
                    <a:r>
                      <a:rPr lang="en-US" dirty="0"/>
                      <a:t>Haus-</a:t>
                    </a:r>
                  </a:p>
                  <a:p>
                    <a:pPr>
                      <a:defRPr b="1">
                        <a:solidFill>
                          <a:schemeClr val="lt1"/>
                        </a:solidFill>
                      </a:defRPr>
                    </a:pPr>
                    <a:r>
                      <a:rPr lang="en-US" dirty="0" err="1"/>
                      <a:t>wirtschaft</a:t>
                    </a:r>
                    <a:endParaRPr lang="en-US" dirty="0"/>
                  </a:p>
                </c:rich>
              </c:tx>
              <c:spPr>
                <a:noFill/>
                <a:ln>
                  <a:noFill/>
                </a:ln>
                <a:effectLst/>
              </c:spPr>
              <c:txPr>
                <a:bodyPr rot="5400000" spcFirstLastPara="1" vertOverflow="overflow" horzOverflow="overflow" vert="horz" wrap="non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de-DE"/>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showDataLabelsRange val="0"/>
                </c:ext>
                <c:ext xmlns:c16="http://schemas.microsoft.com/office/drawing/2014/chart" uri="{C3380CC4-5D6E-409C-BE32-E72D297353CC}">
                  <c16:uniqueId val="{00000001-E0F6-2845-8321-6344C753F5DC}"/>
                </c:ext>
              </c:extLst>
            </c:dLbl>
            <c:dLbl>
              <c:idx val="1"/>
              <c:tx>
                <c:rich>
                  <a:bodyPr/>
                  <a:lstStyle/>
                  <a:p>
                    <a:r>
                      <a:rPr lang="en-US"/>
                      <a:t>Wirtschaft</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E0F6-2845-8321-6344C753F5DC}"/>
                </c:ext>
              </c:extLst>
            </c:dLbl>
            <c:dLbl>
              <c:idx val="2"/>
              <c:layout>
                <c:manualLayout>
                  <c:x val="-7.3882526782415962E-3"/>
                  <c:y val="6.5669456153486641E-2"/>
                </c:manualLayout>
              </c:layout>
              <c:tx>
                <c:rich>
                  <a:bodyPr rot="-5400000" spcFirstLastPara="1" vertOverflow="ellipsis" wrap="square" lIns="38100" tIns="19050" rIns="38100" bIns="19050" anchor="ctr" anchorCtr="1">
                    <a:noAutofit/>
                  </a:bodyPr>
                  <a:lstStyle/>
                  <a:p>
                    <a:pPr>
                      <a:defRPr sz="1197" b="1" i="0" u="none" strike="noStrike" kern="1200" baseline="0">
                        <a:solidFill>
                          <a:schemeClr val="lt1"/>
                        </a:solidFill>
                        <a:latin typeface="+mn-lt"/>
                        <a:ea typeface="+mn-ea"/>
                        <a:cs typeface="+mn-cs"/>
                      </a:defRPr>
                    </a:pPr>
                    <a:r>
                      <a:rPr lang="en-US" dirty="0"/>
                      <a:t>Technik</a:t>
                    </a:r>
                  </a:p>
                </c:rich>
              </c:tx>
              <c:spPr>
                <a:noFill/>
                <a:ln>
                  <a:noFill/>
                </a:ln>
                <a:effectLst/>
              </c:spPr>
              <c:txPr>
                <a:bodyPr rot="-5400000" spcFirstLastPara="1" vertOverflow="ellipsis"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de-DE"/>
                </a:p>
              </c:txPr>
              <c:showLegendKey val="0"/>
              <c:showVal val="0"/>
              <c:showCatName val="0"/>
              <c:showSerName val="0"/>
              <c:showPercent val="1"/>
              <c:showBubbleSize val="0"/>
              <c:extLst>
                <c:ext xmlns:c15="http://schemas.microsoft.com/office/drawing/2012/chart" uri="{CE6537A1-D6FC-4f65-9D91-7224C49458BB}">
                  <c15:layout>
                    <c:manualLayout>
                      <c:w val="9.0121906169190982E-2"/>
                      <c:h val="5.3673835496116366E-2"/>
                    </c:manualLayout>
                  </c15:layout>
                  <c15:showDataLabelsRange val="0"/>
                </c:ext>
                <c:ext xmlns:c16="http://schemas.microsoft.com/office/drawing/2014/chart" uri="{C3380CC4-5D6E-409C-BE32-E72D297353CC}">
                  <c16:uniqueId val="{00000005-E0F6-2845-8321-6344C753F5D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de-DE"/>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Tabelle1!$A$2:$A$4</c:f>
              <c:strCache>
                <c:ptCount val="3"/>
                <c:pt idx="0">
                  <c:v>Technik</c:v>
                </c:pt>
                <c:pt idx="1">
                  <c:v>Hauswirtschaft</c:v>
                </c:pt>
                <c:pt idx="2">
                  <c:v>Wirtschaft</c:v>
                </c:pt>
              </c:strCache>
            </c:strRef>
          </c:cat>
          <c:val>
            <c:numRef>
              <c:f>Tabelle1!$B$2:$B$4</c:f>
              <c:numCache>
                <c:formatCode>General</c:formatCode>
                <c:ptCount val="3"/>
                <c:pt idx="0">
                  <c:v>25</c:v>
                </c:pt>
                <c:pt idx="1">
                  <c:v>25</c:v>
                </c:pt>
                <c:pt idx="2">
                  <c:v>25</c:v>
                </c:pt>
              </c:numCache>
            </c:numRef>
          </c:val>
          <c:extLst>
            <c:ext xmlns:c16="http://schemas.microsoft.com/office/drawing/2014/chart" uri="{C3380CC4-5D6E-409C-BE32-E72D297353CC}">
              <c16:uniqueId val="{00000006-E0F6-2845-8321-6344C753F5DC}"/>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33124F-020F-FC40-888D-8256818B07AD}" type="datetimeFigureOut">
              <a:rPr lang="de-DE" smtClean="0"/>
              <a:t>22.02.2024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560FF8-7F99-534D-9D0E-1FE23A1C89EF}" type="slidenum">
              <a:rPr lang="de-DE" smtClean="0"/>
              <a:t>‹Nr.›</a:t>
            </a:fld>
            <a:endParaRPr lang="de-DE"/>
          </a:p>
        </p:txBody>
      </p:sp>
    </p:spTree>
    <p:extLst>
      <p:ext uri="{BB962C8B-B14F-4D97-AF65-F5344CB8AC3E}">
        <p14:creationId xmlns:p14="http://schemas.microsoft.com/office/powerpoint/2010/main" val="432447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D560FF8-7F99-534D-9D0E-1FE23A1C89EF}" type="slidenum">
              <a:rPr lang="de-DE" smtClean="0"/>
              <a:t>3</a:t>
            </a:fld>
            <a:endParaRPr lang="de-DE"/>
          </a:p>
        </p:txBody>
      </p:sp>
    </p:spTree>
    <p:extLst>
      <p:ext uri="{BB962C8B-B14F-4D97-AF65-F5344CB8AC3E}">
        <p14:creationId xmlns:p14="http://schemas.microsoft.com/office/powerpoint/2010/main" val="1958114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D560FF8-7F99-534D-9D0E-1FE23A1C89EF}" type="slidenum">
              <a:rPr lang="de-DE" smtClean="0"/>
              <a:t>7</a:t>
            </a:fld>
            <a:endParaRPr lang="de-DE"/>
          </a:p>
        </p:txBody>
      </p:sp>
    </p:spTree>
    <p:extLst>
      <p:ext uri="{BB962C8B-B14F-4D97-AF65-F5344CB8AC3E}">
        <p14:creationId xmlns:p14="http://schemas.microsoft.com/office/powerpoint/2010/main" val="3886023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D560FF8-7F99-534D-9D0E-1FE23A1C89EF}" type="slidenum">
              <a:rPr lang="de-DE" smtClean="0"/>
              <a:t>8</a:t>
            </a:fld>
            <a:endParaRPr lang="de-DE"/>
          </a:p>
        </p:txBody>
      </p:sp>
    </p:spTree>
    <p:extLst>
      <p:ext uri="{BB962C8B-B14F-4D97-AF65-F5344CB8AC3E}">
        <p14:creationId xmlns:p14="http://schemas.microsoft.com/office/powerpoint/2010/main" val="4164450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D560FF8-7F99-534D-9D0E-1FE23A1C89EF}" type="slidenum">
              <a:rPr lang="de-DE" smtClean="0"/>
              <a:t>9</a:t>
            </a:fld>
            <a:endParaRPr lang="de-DE"/>
          </a:p>
        </p:txBody>
      </p:sp>
    </p:spTree>
    <p:extLst>
      <p:ext uri="{BB962C8B-B14F-4D97-AF65-F5344CB8AC3E}">
        <p14:creationId xmlns:p14="http://schemas.microsoft.com/office/powerpoint/2010/main" val="3801011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D560FF8-7F99-534D-9D0E-1FE23A1C89EF}" type="slidenum">
              <a:rPr lang="de-DE" smtClean="0"/>
              <a:t>10</a:t>
            </a:fld>
            <a:endParaRPr lang="de-DE"/>
          </a:p>
        </p:txBody>
      </p:sp>
    </p:spTree>
    <p:extLst>
      <p:ext uri="{BB962C8B-B14F-4D97-AF65-F5344CB8AC3E}">
        <p14:creationId xmlns:p14="http://schemas.microsoft.com/office/powerpoint/2010/main" val="2296317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D560FF8-7F99-534D-9D0E-1FE23A1C89EF}" type="slidenum">
              <a:rPr lang="de-DE" smtClean="0"/>
              <a:t>11</a:t>
            </a:fld>
            <a:endParaRPr lang="de-DE"/>
          </a:p>
        </p:txBody>
      </p:sp>
    </p:spTree>
    <p:extLst>
      <p:ext uri="{BB962C8B-B14F-4D97-AF65-F5344CB8AC3E}">
        <p14:creationId xmlns:p14="http://schemas.microsoft.com/office/powerpoint/2010/main" val="1160750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D560FF8-7F99-534D-9D0E-1FE23A1C89EF}" type="slidenum">
              <a:rPr lang="de-DE" smtClean="0"/>
              <a:t>17</a:t>
            </a:fld>
            <a:endParaRPr lang="de-DE"/>
          </a:p>
        </p:txBody>
      </p:sp>
    </p:spTree>
    <p:extLst>
      <p:ext uri="{BB962C8B-B14F-4D97-AF65-F5344CB8AC3E}">
        <p14:creationId xmlns:p14="http://schemas.microsoft.com/office/powerpoint/2010/main" val="1553860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0" baseline="0">
                <a:solidFill>
                  <a:schemeClr val="tx1"/>
                </a:solidFill>
              </a:defRPr>
            </a:lvl1pPr>
          </a:lstStyle>
          <a:p>
            <a:r>
              <a:rPr lang="de-DE"/>
              <a:t>Mastertitelformat bearbeiten</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r>
              <a:rPr lang="de-DE"/>
              <a:t>01. April 2020 </a:t>
            </a:r>
            <a:endParaRPr lang="en-US" dirty="0"/>
          </a:p>
        </p:txBody>
      </p:sp>
      <p:sp>
        <p:nvSpPr>
          <p:cNvPr id="9" name="Footer Placeholder 8"/>
          <p:cNvSpPr>
            <a:spLocks noGrp="1"/>
          </p:cNvSpPr>
          <p:nvPr>
            <p:ph type="ftr" sz="quarter" idx="11"/>
          </p:nvPr>
        </p:nvSpPr>
        <p:spPr/>
        <p:txBody>
          <a:bodyPr/>
          <a:lstStyle/>
          <a:p>
            <a:r>
              <a:rPr lang="en-US"/>
              <a:t>Gesamtschule Velbert-Neviges, Stephanie Bucher</a:t>
            </a:r>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‹Nr.›</a:t>
            </a:fld>
            <a:endParaRPr lang="en-US" dirty="0"/>
          </a:p>
        </p:txBody>
      </p:sp>
      <p:sp>
        <p:nvSpPr>
          <p:cNvPr id="11" name="Rectangle 10"/>
          <p:cNvSpPr/>
          <p:nvPr/>
        </p:nvSpPr>
        <p:spPr>
          <a:xfrm>
            <a:off x="11292840" y="0"/>
            <a:ext cx="91440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01. April 2020 </a:t>
            </a:r>
            <a:endParaRPr lang="en-US" dirty="0"/>
          </a:p>
        </p:txBody>
      </p:sp>
      <p:sp>
        <p:nvSpPr>
          <p:cNvPr id="5" name="Footer Placeholder 4"/>
          <p:cNvSpPr>
            <a:spLocks noGrp="1"/>
          </p:cNvSpPr>
          <p:nvPr>
            <p:ph type="ftr" sz="quarter" idx="11"/>
          </p:nvPr>
        </p:nvSpPr>
        <p:spPr/>
        <p:txBody>
          <a:bodyPr/>
          <a:lstStyle/>
          <a:p>
            <a:r>
              <a:rPr lang="en-US"/>
              <a:t>Gesamtschule Velbert-Neviges, Stephanie Bucher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01. April 2020 </a:t>
            </a:r>
            <a:endParaRPr lang="en-US" dirty="0"/>
          </a:p>
        </p:txBody>
      </p:sp>
      <p:sp>
        <p:nvSpPr>
          <p:cNvPr id="5" name="Footer Placeholder 4"/>
          <p:cNvSpPr>
            <a:spLocks noGrp="1"/>
          </p:cNvSpPr>
          <p:nvPr>
            <p:ph type="ftr" sz="quarter" idx="11"/>
          </p:nvPr>
        </p:nvSpPr>
        <p:spPr/>
        <p:txBody>
          <a:bodyPr/>
          <a:lstStyle/>
          <a:p>
            <a:r>
              <a:rPr lang="en-US"/>
              <a:t>Gesamtschule Velbert-Neviges, Stephanie Bucher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01. April 2020 </a:t>
            </a:r>
            <a:endParaRPr lang="en-US" dirty="0"/>
          </a:p>
        </p:txBody>
      </p:sp>
      <p:sp>
        <p:nvSpPr>
          <p:cNvPr id="5" name="Footer Placeholder 4"/>
          <p:cNvSpPr>
            <a:spLocks noGrp="1"/>
          </p:cNvSpPr>
          <p:nvPr>
            <p:ph type="ftr" sz="quarter" idx="11"/>
          </p:nvPr>
        </p:nvSpPr>
        <p:spPr/>
        <p:txBody>
          <a:bodyPr/>
          <a:lstStyle/>
          <a:p>
            <a:r>
              <a:rPr lang="en-US"/>
              <a:t>Gesamtschule Velbert-Neviges, Stephanie Bucher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de-DE"/>
              <a:t>Mastertitelformat bearbeiten</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r>
              <a:rPr lang="de-DE"/>
              <a:t>01. April 2020 </a:t>
            </a:r>
            <a:endParaRPr lang="en-US" dirty="0"/>
          </a:p>
        </p:txBody>
      </p:sp>
      <p:sp>
        <p:nvSpPr>
          <p:cNvPr id="5" name="Footer Placeholder 4"/>
          <p:cNvSpPr>
            <a:spLocks noGrp="1"/>
          </p:cNvSpPr>
          <p:nvPr>
            <p:ph type="ftr" sz="quarter" idx="11"/>
          </p:nvPr>
        </p:nvSpPr>
        <p:spPr/>
        <p:txBody>
          <a:bodyPr/>
          <a:lstStyle/>
          <a:p>
            <a:r>
              <a:rPr lang="en-US"/>
              <a:t>Gesamtschule Velbert-Neviges, Stephanie Bucher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
        <p:nvSpPr>
          <p:cNvPr id="8" name="Rectangle 7"/>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r>
              <a:rPr lang="de-DE"/>
              <a:t>01. April 2020 </a:t>
            </a:r>
            <a:endParaRPr lang="en-US" dirty="0"/>
          </a:p>
        </p:txBody>
      </p:sp>
      <p:sp>
        <p:nvSpPr>
          <p:cNvPr id="6" name="Footer Placeholder 5"/>
          <p:cNvSpPr>
            <a:spLocks noGrp="1"/>
          </p:cNvSpPr>
          <p:nvPr>
            <p:ph type="ftr" sz="quarter" idx="11"/>
          </p:nvPr>
        </p:nvSpPr>
        <p:spPr/>
        <p:txBody>
          <a:bodyPr/>
          <a:lstStyle/>
          <a:p>
            <a:r>
              <a:rPr lang="en-US"/>
              <a:t>Gesamtschule Velbert-Neviges, Stephanie Bucher</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Mastertitelformat bearbeiten</a:t>
            </a:r>
            <a:endParaRPr lang="en-US" dirty="0"/>
          </a:p>
        </p:txBody>
      </p:sp>
      <p:sp>
        <p:nvSpPr>
          <p:cNvPr id="3" name="Text Placeholder 2"/>
          <p:cNvSpPr>
            <a:spLocks noGrp="1"/>
          </p:cNvSpPr>
          <p:nvPr>
            <p:ph type="body" idx="1"/>
          </p:nvPr>
        </p:nvSpPr>
        <p:spPr>
          <a:xfrm>
            <a:off x="1261872" y="1721606"/>
            <a:ext cx="4480560" cy="731520"/>
          </a:xfrm>
        </p:spPr>
        <p:txBody>
          <a:bodyPr anchor="b">
            <a:normAutofit/>
          </a:bodyPr>
          <a:lstStyle>
            <a:lvl1pPr marL="0" indent="0">
              <a:spcBef>
                <a:spcPts val="0"/>
              </a:spcBef>
              <a:buNone/>
              <a:defRPr sz="2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Text Placeholder 4"/>
          <p:cNvSpPr>
            <a:spLocks noGrp="1"/>
          </p:cNvSpPr>
          <p:nvPr>
            <p:ph type="body" sz="quarter" idx="3"/>
          </p:nvPr>
        </p:nvSpPr>
        <p:spPr>
          <a:xfrm>
            <a:off x="6126480" y="1721606"/>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de-DE"/>
              <a:t>Mastertextformat bearbeiten</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r>
              <a:rPr lang="de-DE"/>
              <a:t>01. April 2020 </a:t>
            </a:r>
            <a:endParaRPr lang="en-US" dirty="0"/>
          </a:p>
        </p:txBody>
      </p:sp>
      <p:sp>
        <p:nvSpPr>
          <p:cNvPr id="8" name="Footer Placeholder 7"/>
          <p:cNvSpPr>
            <a:spLocks noGrp="1"/>
          </p:cNvSpPr>
          <p:nvPr>
            <p:ph type="ftr" sz="quarter" idx="11"/>
          </p:nvPr>
        </p:nvSpPr>
        <p:spPr/>
        <p:txBody>
          <a:bodyPr/>
          <a:lstStyle/>
          <a:p>
            <a:r>
              <a:rPr lang="en-US"/>
              <a:t>Gesamtschule Velbert-Neviges, Stephanie Bucher</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r>
              <a:rPr lang="de-DE"/>
              <a:t>01. April 2020 </a:t>
            </a:r>
            <a:endParaRPr lang="en-US" dirty="0"/>
          </a:p>
        </p:txBody>
      </p:sp>
      <p:sp>
        <p:nvSpPr>
          <p:cNvPr id="4" name="Footer Placeholder 3"/>
          <p:cNvSpPr>
            <a:spLocks noGrp="1"/>
          </p:cNvSpPr>
          <p:nvPr>
            <p:ph type="ftr" sz="quarter" idx="11"/>
          </p:nvPr>
        </p:nvSpPr>
        <p:spPr/>
        <p:txBody>
          <a:bodyPr/>
          <a:lstStyle/>
          <a:p>
            <a:r>
              <a:rPr lang="en-US"/>
              <a:t>Gesamtschule Velbert-Neviges, Stephanie Bucher</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‹Nr.›</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a:t>01. April 2020 </a:t>
            </a:r>
            <a:endParaRPr lang="en-US" dirty="0"/>
          </a:p>
        </p:txBody>
      </p:sp>
      <p:sp>
        <p:nvSpPr>
          <p:cNvPr id="3" name="Footer Placeholder 2"/>
          <p:cNvSpPr>
            <a:spLocks noGrp="1"/>
          </p:cNvSpPr>
          <p:nvPr>
            <p:ph type="ftr" sz="quarter" idx="11"/>
          </p:nvPr>
        </p:nvSpPr>
        <p:spPr/>
        <p:txBody>
          <a:bodyPr/>
          <a:lstStyle/>
          <a:p>
            <a:r>
              <a:rPr lang="en-US"/>
              <a:t>Gesamtschule Velbert-Neviges, Stephanie Bucher</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‹Nr.›</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1" baseline="0"/>
            </a:lvl1pPr>
          </a:lstStyle>
          <a:p>
            <a:r>
              <a:rPr lang="de-DE"/>
              <a:t>Mastertitelformat bearbeiten</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r>
              <a:rPr lang="de-DE"/>
              <a:t>01. April 2020 </a:t>
            </a:r>
            <a:endParaRPr lang="en-US" dirty="0"/>
          </a:p>
        </p:txBody>
      </p:sp>
      <p:sp>
        <p:nvSpPr>
          <p:cNvPr id="6" name="Footer Placeholder 5"/>
          <p:cNvSpPr>
            <a:spLocks noGrp="1"/>
          </p:cNvSpPr>
          <p:nvPr>
            <p:ph type="ftr" sz="quarter" idx="11"/>
          </p:nvPr>
        </p:nvSpPr>
        <p:spPr/>
        <p:txBody>
          <a:bodyPr/>
          <a:lstStyle/>
          <a:p>
            <a:r>
              <a:rPr lang="en-US"/>
              <a:t>Gesamtschule Velbert-Neviges, Stephanie Bucher</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rgbClr val="FFFFFF"/>
                </a:solidFill>
              </a:defRPr>
            </a:lvl1pPr>
          </a:lstStyle>
          <a:p>
            <a:r>
              <a:rPr lang="de-DE"/>
              <a:t>Mastertitelformat bearbeiten</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auf Platzhalter ziehen oder durch Klicken auf Symbol hinzufügen</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r>
              <a:rPr lang="de-DE"/>
              <a:t>01. April 2020 </a:t>
            </a:r>
            <a:endParaRPr lang="en-US" dirty="0"/>
          </a:p>
        </p:txBody>
      </p:sp>
      <p:sp>
        <p:nvSpPr>
          <p:cNvPr id="6" name="Footer Placeholder 5"/>
          <p:cNvSpPr>
            <a:spLocks noGrp="1"/>
          </p:cNvSpPr>
          <p:nvPr>
            <p:ph type="ftr" sz="quarter" idx="11"/>
          </p:nvPr>
        </p:nvSpPr>
        <p:spPr/>
        <p:txBody>
          <a:bodyPr/>
          <a:lstStyle/>
          <a:p>
            <a:r>
              <a:rPr lang="en-US"/>
              <a:t>Gesamtschule Velbert-Neviges, Stephanie Bucher</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62393"/>
            <a:ext cx="9692640" cy="1428929"/>
          </a:xfrm>
          <a:prstGeom prst="rect">
            <a:avLst/>
          </a:prstGeom>
        </p:spPr>
        <p:txBody>
          <a:bodyPr vert="horz" lIns="91440" tIns="27432"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100" b="0">
                <a:solidFill>
                  <a:schemeClr val="tx2">
                    <a:lumMod val="40000"/>
                    <a:lumOff val="60000"/>
                  </a:schemeClr>
                </a:solidFill>
              </a:defRPr>
            </a:lvl1pPr>
          </a:lstStyle>
          <a:p>
            <a:r>
              <a:rPr lang="de-DE"/>
              <a:t>01. April 2020 </a:t>
            </a:r>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100">
                <a:solidFill>
                  <a:schemeClr val="tx2">
                    <a:lumMod val="40000"/>
                    <a:lumOff val="60000"/>
                  </a:schemeClr>
                </a:solidFill>
              </a:defRPr>
            </a:lvl1pPr>
          </a:lstStyle>
          <a:p>
            <a:r>
              <a:rPr lang="en-US"/>
              <a:t>Gesamtschule Velbert-Neviges, Stephanie Bucher</a:t>
            </a:r>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latin typeface="+mj-lt"/>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50392928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pixabay.com/de/fingerpost-wegweiser-kreuzung-145640/" TargetMode="Externa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19782" y="1176376"/>
            <a:ext cx="8825658" cy="3635109"/>
          </a:xfrm>
        </p:spPr>
        <p:txBody>
          <a:bodyPr>
            <a:normAutofit fontScale="90000"/>
          </a:bodyPr>
          <a:lstStyle/>
          <a:p>
            <a:pPr marL="685800" indent="-685800">
              <a:spcBef>
                <a:spcPts val="1200"/>
              </a:spcBef>
              <a:buFont typeface="Arial" panose="020B0604020202020204" pitchFamily="34" charset="0"/>
              <a:buChar char="•"/>
            </a:pPr>
            <a:br>
              <a:rPr lang="de-DE" dirty="0"/>
            </a:br>
            <a:br>
              <a:rPr lang="de-DE" dirty="0"/>
            </a:br>
            <a:br>
              <a:rPr lang="de-DE" dirty="0"/>
            </a:br>
            <a:br>
              <a:rPr lang="de-DE" dirty="0"/>
            </a:br>
            <a:br>
              <a:rPr lang="de-DE" dirty="0"/>
            </a:br>
            <a:br>
              <a:rPr lang="de-DE" dirty="0"/>
            </a:br>
            <a:br>
              <a:rPr lang="de-DE" dirty="0"/>
            </a:br>
            <a:br>
              <a:rPr lang="de-DE" dirty="0"/>
            </a:br>
            <a:br>
              <a:rPr lang="de-DE" sz="2400" dirty="0">
                <a:latin typeface="Bahnschrift" panose="020B0502040204020203" pitchFamily="34" charset="0"/>
              </a:rPr>
            </a:br>
            <a:endParaRPr lang="de-DE" sz="2400" dirty="0"/>
          </a:p>
        </p:txBody>
      </p:sp>
      <p:sp>
        <p:nvSpPr>
          <p:cNvPr id="3" name="Untertitel 2"/>
          <p:cNvSpPr>
            <a:spLocks noGrp="1"/>
          </p:cNvSpPr>
          <p:nvPr>
            <p:ph type="subTitle" idx="1"/>
          </p:nvPr>
        </p:nvSpPr>
        <p:spPr>
          <a:xfrm>
            <a:off x="1492501" y="4950201"/>
            <a:ext cx="8588828" cy="1667807"/>
          </a:xfrm>
        </p:spPr>
        <p:txBody>
          <a:bodyPr>
            <a:normAutofit fontScale="62500" lnSpcReduction="20000"/>
          </a:bodyPr>
          <a:lstStyle/>
          <a:p>
            <a:pPr algn="ctr"/>
            <a:endParaRPr lang="de-DE" sz="3400" dirty="0">
              <a:solidFill>
                <a:schemeClr val="tx1"/>
              </a:solidFill>
              <a:latin typeface="Calibri" panose="020F0502020204030204" pitchFamily="34" charset="0"/>
              <a:cs typeface="Calibri" panose="020F0502020204030204" pitchFamily="34" charset="0"/>
            </a:endParaRPr>
          </a:p>
          <a:p>
            <a:pPr algn="ctr"/>
            <a:r>
              <a:rPr lang="de-DE" sz="3400" dirty="0">
                <a:solidFill>
                  <a:schemeClr val="tx1"/>
                </a:solidFill>
                <a:latin typeface="Calibri" panose="020F0502020204030204" pitchFamily="34" charset="0"/>
                <a:cs typeface="Calibri" panose="020F0502020204030204" pitchFamily="34" charset="0"/>
              </a:rPr>
              <a:t>Informationsabend für den Wahlpflichtbereich </a:t>
            </a:r>
          </a:p>
          <a:p>
            <a:pPr algn="ctr"/>
            <a:r>
              <a:rPr lang="de-DE" sz="3400" dirty="0">
                <a:solidFill>
                  <a:schemeClr val="tx1"/>
                </a:solidFill>
                <a:latin typeface="Calibri" panose="020F0502020204030204" pitchFamily="34" charset="0"/>
                <a:cs typeface="Calibri" panose="020F0502020204030204" pitchFamily="34" charset="0"/>
              </a:rPr>
              <a:t>22. Februar 2024  </a:t>
            </a:r>
          </a:p>
          <a:p>
            <a:pPr algn="ctr"/>
            <a:r>
              <a:rPr lang="de-DE" dirty="0">
                <a:latin typeface="Calibri" panose="020F0502020204030204" pitchFamily="34" charset="0"/>
              </a:rPr>
              <a:t>	</a:t>
            </a:r>
          </a:p>
        </p:txBody>
      </p:sp>
      <p:sp>
        <p:nvSpPr>
          <p:cNvPr id="4" name="Rechteck 3"/>
          <p:cNvSpPr/>
          <p:nvPr/>
        </p:nvSpPr>
        <p:spPr>
          <a:xfrm>
            <a:off x="836512" y="1037660"/>
            <a:ext cx="10807497" cy="3785652"/>
          </a:xfrm>
          <a:prstGeom prst="rect">
            <a:avLst/>
          </a:prstGeom>
        </p:spPr>
        <p:txBody>
          <a:bodyPr wrap="square">
            <a:spAutoFit/>
          </a:bodyPr>
          <a:lstStyle/>
          <a:p>
            <a:r>
              <a:rPr lang="de-DE" sz="2800" b="1" cap="all" dirty="0">
                <a:solidFill>
                  <a:srgbClr val="FFFF00"/>
                </a:solidFill>
                <a:latin typeface="Calibri" panose="020F0502020204030204" pitchFamily="34" charset="0"/>
                <a:cs typeface="Calibri" panose="020F0502020204030204" pitchFamily="34" charset="0"/>
              </a:rPr>
              <a:t>Naturwissenschaften</a:t>
            </a:r>
            <a:r>
              <a:rPr lang="de-DE" sz="2400" cap="all" dirty="0">
                <a:solidFill>
                  <a:srgbClr val="FFFF00"/>
                </a:solidFill>
                <a:latin typeface="Calibri" panose="020F0502020204030204" pitchFamily="34" charset="0"/>
                <a:cs typeface="Calibri" panose="020F0502020204030204" pitchFamily="34" charset="0"/>
              </a:rPr>
              <a:t> </a:t>
            </a:r>
            <a:r>
              <a:rPr lang="de-DE" cap="all" dirty="0">
                <a:latin typeface="Calibri" panose="020F0502020204030204" pitchFamily="34" charset="0"/>
                <a:cs typeface="Calibri" panose="020F0502020204030204" pitchFamily="34" charset="0"/>
              </a:rPr>
              <a:t>Experimente</a:t>
            </a:r>
            <a:r>
              <a:rPr lang="de-DE" sz="2400" cap="all" dirty="0">
                <a:latin typeface="Calibri" panose="020F0502020204030204" pitchFamily="34" charset="0"/>
                <a:cs typeface="Calibri" panose="020F0502020204030204" pitchFamily="34" charset="0"/>
              </a:rPr>
              <a:t> </a:t>
            </a:r>
            <a:r>
              <a:rPr lang="de-DE" sz="2800" cap="all" dirty="0">
                <a:solidFill>
                  <a:srgbClr val="FFC000"/>
                </a:solidFill>
                <a:latin typeface="Calibri" panose="020F0502020204030204" pitchFamily="34" charset="0"/>
                <a:cs typeface="Calibri" panose="020F0502020204030204" pitchFamily="34" charset="0"/>
              </a:rPr>
              <a:t>Hauptfach </a:t>
            </a:r>
          </a:p>
          <a:p>
            <a:pPr algn="ctr"/>
            <a:r>
              <a:rPr lang="de-DE" sz="2400" b="1" cap="all" dirty="0" err="1">
                <a:solidFill>
                  <a:srgbClr val="00B0F0"/>
                </a:solidFill>
                <a:latin typeface="Calibri" panose="020F0502020204030204" pitchFamily="34" charset="0"/>
                <a:cs typeface="Calibri" panose="020F0502020204030204" pitchFamily="34" charset="0"/>
              </a:rPr>
              <a:t>Theater</a:t>
            </a:r>
            <a:r>
              <a:rPr lang="de-DE" sz="3600" b="1" cap="all" dirty="0" err="1">
                <a:solidFill>
                  <a:srgbClr val="FF0000"/>
                </a:solidFill>
                <a:latin typeface="Calibri" panose="020F0502020204030204" pitchFamily="34" charset="0"/>
                <a:cs typeface="Calibri" panose="020F0502020204030204" pitchFamily="34" charset="0"/>
              </a:rPr>
              <a:t>Wahlpflichtfächer</a:t>
            </a:r>
            <a:r>
              <a:rPr lang="de-DE" sz="2400" b="1" cap="all" dirty="0" err="1">
                <a:solidFill>
                  <a:srgbClr val="00B050"/>
                </a:solidFill>
                <a:latin typeface="Calibri" panose="020F0502020204030204" pitchFamily="34" charset="0"/>
                <a:cs typeface="Calibri" panose="020F0502020204030204" pitchFamily="34" charset="0"/>
              </a:rPr>
              <a:t>Chancen</a:t>
            </a:r>
            <a:r>
              <a:rPr lang="de-DE" sz="3600" b="1" cap="all" dirty="0">
                <a:solidFill>
                  <a:srgbClr val="FF0000"/>
                </a:solidFill>
                <a:latin typeface="Calibri" panose="020F0502020204030204" pitchFamily="34" charset="0"/>
                <a:cs typeface="Calibri" panose="020F0502020204030204" pitchFamily="34" charset="0"/>
              </a:rPr>
              <a:t> </a:t>
            </a:r>
          </a:p>
          <a:p>
            <a:pPr algn="ctr"/>
            <a:r>
              <a:rPr lang="de-DE" sz="2400" cap="all" dirty="0">
                <a:latin typeface="Calibri" panose="020F0502020204030204" pitchFamily="34" charset="0"/>
                <a:cs typeface="Calibri" panose="020F0502020204030204" pitchFamily="34" charset="0"/>
              </a:rPr>
              <a:t>Differenzierung </a:t>
            </a:r>
            <a:r>
              <a:rPr lang="de-DE" sz="2800" b="1" cap="all" dirty="0">
                <a:solidFill>
                  <a:srgbClr val="FFFF00"/>
                </a:solidFill>
                <a:latin typeface="Calibri" panose="020F0502020204030204" pitchFamily="34" charset="0"/>
                <a:cs typeface="Calibri" panose="020F0502020204030204" pitchFamily="34" charset="0"/>
              </a:rPr>
              <a:t>Spanisch</a:t>
            </a:r>
          </a:p>
          <a:p>
            <a:pPr algn="ctr"/>
            <a:r>
              <a:rPr lang="de-DE" sz="2400" cap="all" dirty="0">
                <a:solidFill>
                  <a:srgbClr val="00B0F0"/>
                </a:solidFill>
                <a:latin typeface="Calibri" panose="020F0502020204030204" pitchFamily="34" charset="0"/>
                <a:cs typeface="Calibri" panose="020F0502020204030204" pitchFamily="34" charset="0"/>
              </a:rPr>
              <a:t>Ernährung</a:t>
            </a:r>
            <a:r>
              <a:rPr lang="de-DE" sz="2400" cap="all" dirty="0">
                <a:latin typeface="Calibri" panose="020F0502020204030204" pitchFamily="34" charset="0"/>
                <a:cs typeface="Calibri" panose="020F0502020204030204" pitchFamily="34" charset="0"/>
              </a:rPr>
              <a:t> Profilierung </a:t>
            </a:r>
            <a:r>
              <a:rPr lang="de-DE" sz="2400" cap="all" dirty="0">
                <a:solidFill>
                  <a:srgbClr val="92D050"/>
                </a:solidFill>
                <a:latin typeface="Calibri" panose="020F0502020204030204" pitchFamily="34" charset="0"/>
                <a:cs typeface="Calibri" panose="020F0502020204030204" pitchFamily="34" charset="0"/>
              </a:rPr>
              <a:t>Klasse 7-10 </a:t>
            </a:r>
          </a:p>
          <a:p>
            <a:pPr algn="ctr"/>
            <a:r>
              <a:rPr lang="de-DE" sz="2800" b="1" cap="all" dirty="0">
                <a:solidFill>
                  <a:srgbClr val="FFFF00"/>
                </a:solidFill>
                <a:latin typeface="Calibri" panose="020F0502020204030204" pitchFamily="34" charset="0"/>
                <a:cs typeface="Calibri" panose="020F0502020204030204" pitchFamily="34" charset="0"/>
              </a:rPr>
              <a:t>Wirtschaft und </a:t>
            </a:r>
            <a:r>
              <a:rPr lang="de-DE" sz="2800" b="1" cap="all" dirty="0" err="1">
                <a:solidFill>
                  <a:srgbClr val="FFFF00"/>
                </a:solidFill>
                <a:latin typeface="Calibri" panose="020F0502020204030204" pitchFamily="34" charset="0"/>
                <a:cs typeface="Calibri" panose="020F0502020204030204" pitchFamily="34" charset="0"/>
              </a:rPr>
              <a:t>arbeitswelt</a:t>
            </a:r>
            <a:endParaRPr lang="de-DE" sz="2800" b="1" cap="all" dirty="0">
              <a:solidFill>
                <a:srgbClr val="FFFF00"/>
              </a:solidFill>
              <a:latin typeface="Calibri" panose="020F0502020204030204" pitchFamily="34" charset="0"/>
              <a:cs typeface="Calibri" panose="020F0502020204030204" pitchFamily="34" charset="0"/>
            </a:endParaRPr>
          </a:p>
          <a:p>
            <a:pPr algn="ctr"/>
            <a:r>
              <a:rPr lang="de-DE" sz="2400" cap="all" dirty="0" err="1">
                <a:solidFill>
                  <a:srgbClr val="FFC000"/>
                </a:solidFill>
                <a:latin typeface="Calibri" panose="020F0502020204030204" pitchFamily="34" charset="0"/>
                <a:cs typeface="Calibri" panose="020F0502020204030204" pitchFamily="34" charset="0"/>
              </a:rPr>
              <a:t>Interessen</a:t>
            </a:r>
            <a:r>
              <a:rPr lang="de-DE" sz="3600" b="1" cap="all" dirty="0" err="1">
                <a:solidFill>
                  <a:srgbClr val="FF0000"/>
                </a:solidFill>
                <a:latin typeface="Calibri" panose="020F0502020204030204" pitchFamily="34" charset="0"/>
                <a:cs typeface="Calibri" panose="020F0502020204030204" pitchFamily="34" charset="0"/>
              </a:rPr>
              <a:t>Gesamtschule</a:t>
            </a:r>
            <a:r>
              <a:rPr lang="de-DE" sz="3600" b="1" cap="all" dirty="0">
                <a:solidFill>
                  <a:srgbClr val="FF0000"/>
                </a:solidFill>
                <a:latin typeface="Calibri" panose="020F0502020204030204" pitchFamily="34" charset="0"/>
                <a:cs typeface="Calibri" panose="020F0502020204030204" pitchFamily="34" charset="0"/>
              </a:rPr>
              <a:t> Velbert-</a:t>
            </a:r>
            <a:r>
              <a:rPr lang="de-DE" sz="3600" b="1" cap="all" dirty="0" err="1">
                <a:solidFill>
                  <a:srgbClr val="FF0000"/>
                </a:solidFill>
                <a:latin typeface="Calibri" panose="020F0502020204030204" pitchFamily="34" charset="0"/>
                <a:cs typeface="Calibri" panose="020F0502020204030204" pitchFamily="34" charset="0"/>
              </a:rPr>
              <a:t>Neviges</a:t>
            </a:r>
            <a:r>
              <a:rPr lang="de-DE" sz="2400" b="1" cap="all" dirty="0" err="1">
                <a:solidFill>
                  <a:srgbClr val="00B050"/>
                </a:solidFill>
                <a:latin typeface="Calibri" panose="020F0502020204030204" pitchFamily="34" charset="0"/>
                <a:cs typeface="Calibri" panose="020F0502020204030204" pitchFamily="34" charset="0"/>
              </a:rPr>
              <a:t>Neigung</a:t>
            </a:r>
            <a:endParaRPr lang="de-DE" sz="3600" b="1" cap="all" dirty="0">
              <a:solidFill>
                <a:srgbClr val="00B050"/>
              </a:solidFill>
              <a:latin typeface="Calibri" panose="020F0502020204030204" pitchFamily="34" charset="0"/>
              <a:cs typeface="Calibri" panose="020F0502020204030204" pitchFamily="34" charset="0"/>
            </a:endParaRPr>
          </a:p>
          <a:p>
            <a:pPr algn="ctr"/>
            <a:r>
              <a:rPr lang="de-DE" sz="2800" b="1" cap="all">
                <a:solidFill>
                  <a:srgbClr val="FFFF00"/>
                </a:solidFill>
                <a:latin typeface="Calibri" panose="020F0502020204030204" pitchFamily="34" charset="0"/>
                <a:cs typeface="Calibri" panose="020F0502020204030204" pitchFamily="34" charset="0"/>
              </a:rPr>
              <a:t>Informatik </a:t>
            </a:r>
            <a:endParaRPr lang="de-DE" sz="2800" b="1" cap="all" dirty="0">
              <a:solidFill>
                <a:srgbClr val="FFFF00"/>
              </a:solidFill>
              <a:latin typeface="Calibri" panose="020F0502020204030204" pitchFamily="34" charset="0"/>
              <a:cs typeface="Calibri" panose="020F0502020204030204" pitchFamily="34" charset="0"/>
            </a:endParaRPr>
          </a:p>
          <a:p>
            <a:pPr algn="ctr"/>
            <a:r>
              <a:rPr lang="de-DE" sz="2000" cap="all" dirty="0">
                <a:solidFill>
                  <a:srgbClr val="FFC000"/>
                </a:solidFill>
                <a:latin typeface="Calibri" panose="020F0502020204030204" pitchFamily="34" charset="0"/>
                <a:cs typeface="Calibri" panose="020F0502020204030204" pitchFamily="34" charset="0"/>
              </a:rPr>
              <a:t>Begabungen</a:t>
            </a:r>
            <a:r>
              <a:rPr lang="de-DE" sz="2400" cap="all" dirty="0">
                <a:latin typeface="Calibri" panose="020F0502020204030204" pitchFamily="34" charset="0"/>
                <a:cs typeface="Calibri" panose="020F0502020204030204" pitchFamily="34" charset="0"/>
              </a:rPr>
              <a:t> </a:t>
            </a:r>
            <a:r>
              <a:rPr lang="de-DE" sz="2800" b="1" cap="all" dirty="0">
                <a:solidFill>
                  <a:srgbClr val="FFFF00"/>
                </a:solidFill>
                <a:latin typeface="Calibri" panose="020F0502020204030204" pitchFamily="34" charset="0"/>
                <a:cs typeface="Calibri" panose="020F0502020204030204" pitchFamily="34" charset="0"/>
              </a:rPr>
              <a:t>Darstellen und Gestalten </a:t>
            </a:r>
          </a:p>
        </p:txBody>
      </p:sp>
      <p:pic>
        <p:nvPicPr>
          <p:cNvPr id="9" name="Grafik 8">
            <a:extLst>
              <a:ext uri="{FF2B5EF4-FFF2-40B4-BE49-F238E27FC236}">
                <a16:creationId xmlns:a16="http://schemas.microsoft.com/office/drawing/2014/main" id="{9528E849-319F-614B-8030-05CE14ABF8A2}"/>
              </a:ext>
            </a:extLst>
          </p:cNvPr>
          <p:cNvPicPr>
            <a:picLocks noChangeAspect="1"/>
          </p:cNvPicPr>
          <p:nvPr/>
        </p:nvPicPr>
        <p:blipFill>
          <a:blip r:embed="rId2"/>
          <a:stretch>
            <a:fillRect/>
          </a:stretch>
        </p:blipFill>
        <p:spPr>
          <a:xfrm>
            <a:off x="9423146" y="214594"/>
            <a:ext cx="1749072" cy="1392353"/>
          </a:xfrm>
          <a:prstGeom prst="rect">
            <a:avLst/>
          </a:prstGeom>
        </p:spPr>
      </p:pic>
      <p:sp>
        <p:nvSpPr>
          <p:cNvPr id="11" name="Textfeld 10">
            <a:extLst>
              <a:ext uri="{FF2B5EF4-FFF2-40B4-BE49-F238E27FC236}">
                <a16:creationId xmlns:a16="http://schemas.microsoft.com/office/drawing/2014/main" id="{7BCFB856-69CD-604D-AE07-D9E1310FE5E2}"/>
              </a:ext>
            </a:extLst>
          </p:cNvPr>
          <p:cNvSpPr txBox="1"/>
          <p:nvPr/>
        </p:nvSpPr>
        <p:spPr>
          <a:xfrm rot="16200000">
            <a:off x="9687808" y="4536879"/>
            <a:ext cx="3981691" cy="369332"/>
          </a:xfrm>
          <a:prstGeom prst="rect">
            <a:avLst/>
          </a:prstGeom>
          <a:noFill/>
        </p:spPr>
        <p:txBody>
          <a:bodyPr wrap="square" rtlCol="0">
            <a:spAutoFit/>
          </a:bodyPr>
          <a:lstStyle/>
          <a:p>
            <a:r>
              <a:rPr lang="de-DE" dirty="0">
                <a:latin typeface="Calibri" charset="0"/>
                <a:ea typeface="Calibri" charset="0"/>
                <a:cs typeface="Calibri" charset="0"/>
              </a:rPr>
              <a:t>Beratungsteam der Abteilung  I (5-7)</a:t>
            </a:r>
          </a:p>
        </p:txBody>
      </p:sp>
    </p:spTree>
    <p:extLst>
      <p:ext uri="{BB962C8B-B14F-4D97-AF65-F5344CB8AC3E}">
        <p14:creationId xmlns:p14="http://schemas.microsoft.com/office/powerpoint/2010/main" val="19022129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7941E874-C84B-3449-B808-AAA6BB00A3CB}"/>
              </a:ext>
            </a:extLst>
          </p:cNvPr>
          <p:cNvSpPr>
            <a:spLocks noGrp="1"/>
          </p:cNvSpPr>
          <p:nvPr>
            <p:ph type="sldNum" sz="quarter" idx="12"/>
          </p:nvPr>
        </p:nvSpPr>
        <p:spPr/>
        <p:txBody>
          <a:bodyPr>
            <a:normAutofit lnSpcReduction="10000"/>
          </a:bodyPr>
          <a:lstStyle/>
          <a:p>
            <a:fld id="{D57F1E4F-1CFF-5643-939E-217C01CDF565}" type="slidenum">
              <a:rPr lang="en-US" smtClean="0">
                <a:latin typeface="Calibri" charset="0"/>
                <a:ea typeface="Calibri" charset="0"/>
                <a:cs typeface="Calibri" charset="0"/>
              </a:rPr>
              <a:pPr/>
              <a:t>10</a:t>
            </a:fld>
            <a:endParaRPr lang="en-US" dirty="0">
              <a:latin typeface="Calibri" charset="0"/>
              <a:ea typeface="Calibri" charset="0"/>
              <a:cs typeface="Calibri" charset="0"/>
            </a:endParaRPr>
          </a:p>
        </p:txBody>
      </p:sp>
      <p:pic>
        <p:nvPicPr>
          <p:cNvPr id="10" name="Grafik 9" descr="Ein Bild, das Text enthält.&#10;&#10;Automatisch generierte Beschreibung">
            <a:extLst>
              <a:ext uri="{FF2B5EF4-FFF2-40B4-BE49-F238E27FC236}">
                <a16:creationId xmlns:a16="http://schemas.microsoft.com/office/drawing/2014/main" id="{E59C6DB1-599B-A447-AE4F-69911BD65A01}"/>
              </a:ext>
            </a:extLst>
          </p:cNvPr>
          <p:cNvPicPr>
            <a:picLocks noChangeAspect="1"/>
          </p:cNvPicPr>
          <p:nvPr/>
        </p:nvPicPr>
        <p:blipFill>
          <a:blip r:embed="rId3"/>
          <a:stretch>
            <a:fillRect/>
          </a:stretch>
        </p:blipFill>
        <p:spPr>
          <a:xfrm rot="16200000">
            <a:off x="10408649" y="1035263"/>
            <a:ext cx="2682781" cy="796405"/>
          </a:xfrm>
          <a:prstGeom prst="rect">
            <a:avLst/>
          </a:prstGeom>
        </p:spPr>
      </p:pic>
      <p:sp>
        <p:nvSpPr>
          <p:cNvPr id="11" name="Titel 1">
            <a:extLst>
              <a:ext uri="{FF2B5EF4-FFF2-40B4-BE49-F238E27FC236}">
                <a16:creationId xmlns:a16="http://schemas.microsoft.com/office/drawing/2014/main" id="{B242F68D-8955-3A41-BD6C-3E5C84E8A612}"/>
              </a:ext>
            </a:extLst>
          </p:cNvPr>
          <p:cNvSpPr>
            <a:spLocks noGrp="1"/>
          </p:cNvSpPr>
          <p:nvPr>
            <p:ph type="title"/>
          </p:nvPr>
        </p:nvSpPr>
        <p:spPr>
          <a:xfrm>
            <a:off x="746036" y="365760"/>
            <a:ext cx="9692640" cy="659958"/>
          </a:xfrm>
        </p:spPr>
        <p:txBody>
          <a:bodyPr>
            <a:normAutofit fontScale="90000"/>
          </a:bodyPr>
          <a:lstStyle/>
          <a:p>
            <a:r>
              <a:rPr lang="de-DE" dirty="0">
                <a:latin typeface="Calibri" panose="020F0502020204030204" pitchFamily="34" charset="0"/>
              </a:rPr>
              <a:t>7. Die Fächer stellen sich vor</a:t>
            </a:r>
          </a:p>
        </p:txBody>
      </p:sp>
      <p:sp>
        <p:nvSpPr>
          <p:cNvPr id="15" name="Datumsplatzhalter 3">
            <a:extLst>
              <a:ext uri="{FF2B5EF4-FFF2-40B4-BE49-F238E27FC236}">
                <a16:creationId xmlns:a16="http://schemas.microsoft.com/office/drawing/2014/main" id="{B0468060-5958-F542-8F60-D903F4EEDB2C}"/>
              </a:ext>
            </a:extLst>
          </p:cNvPr>
          <p:cNvSpPr>
            <a:spLocks noGrp="1"/>
          </p:cNvSpPr>
          <p:nvPr>
            <p:ph type="dt" sz="half" idx="10"/>
          </p:nvPr>
        </p:nvSpPr>
        <p:spPr>
          <a:xfrm>
            <a:off x="9923170" y="6394407"/>
            <a:ext cx="1288997" cy="304799"/>
          </a:xfrm>
        </p:spPr>
        <p:txBody>
          <a:bodyPr/>
          <a:lstStyle/>
          <a:p>
            <a:r>
              <a:rPr lang="de-DE" dirty="0">
                <a:solidFill>
                  <a:schemeClr val="bg1">
                    <a:lumMod val="50000"/>
                  </a:schemeClr>
                </a:solidFill>
                <a:latin typeface="Calibri" panose="020F0502020204030204" pitchFamily="34" charset="0"/>
              </a:rPr>
              <a:t>Februar 2024 </a:t>
            </a:r>
            <a:endParaRPr lang="en-US" dirty="0">
              <a:solidFill>
                <a:schemeClr val="bg1">
                  <a:lumMod val="50000"/>
                </a:schemeClr>
              </a:solidFill>
              <a:latin typeface="Calibri" panose="020F0502020204030204" pitchFamily="34" charset="0"/>
            </a:endParaRPr>
          </a:p>
        </p:txBody>
      </p:sp>
      <p:pic>
        <p:nvPicPr>
          <p:cNvPr id="3" name="Grafik 2">
            <a:extLst>
              <a:ext uri="{FF2B5EF4-FFF2-40B4-BE49-F238E27FC236}">
                <a16:creationId xmlns:a16="http://schemas.microsoft.com/office/drawing/2014/main" id="{E3ACFD6E-78D8-962A-4B83-BE2B488D5ED2}"/>
              </a:ext>
            </a:extLst>
          </p:cNvPr>
          <p:cNvPicPr>
            <a:picLocks noChangeAspect="1"/>
          </p:cNvPicPr>
          <p:nvPr/>
        </p:nvPicPr>
        <p:blipFill>
          <a:blip r:embed="rId4"/>
          <a:stretch>
            <a:fillRect/>
          </a:stretch>
        </p:blipFill>
        <p:spPr>
          <a:xfrm>
            <a:off x="3998196" y="1090960"/>
            <a:ext cx="3188320" cy="5303447"/>
          </a:xfrm>
          <a:prstGeom prst="rect">
            <a:avLst/>
          </a:prstGeom>
        </p:spPr>
      </p:pic>
    </p:spTree>
    <p:extLst>
      <p:ext uri="{BB962C8B-B14F-4D97-AF65-F5344CB8AC3E}">
        <p14:creationId xmlns:p14="http://schemas.microsoft.com/office/powerpoint/2010/main" val="9634462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BB3C299-6783-7241-8B89-63FD74FF1A18}"/>
              </a:ext>
            </a:extLst>
          </p:cNvPr>
          <p:cNvSpPr>
            <a:spLocks noGrp="1"/>
          </p:cNvSpPr>
          <p:nvPr>
            <p:ph idx="1"/>
          </p:nvPr>
        </p:nvSpPr>
        <p:spPr>
          <a:xfrm>
            <a:off x="53953" y="2108816"/>
            <a:ext cx="5019409" cy="3187084"/>
          </a:xfrm>
        </p:spPr>
        <p:txBody>
          <a:bodyPr>
            <a:normAutofit fontScale="92500" lnSpcReduction="10000"/>
          </a:bodyPr>
          <a:lstStyle/>
          <a:p>
            <a:pPr marL="0" indent="0">
              <a:buNone/>
            </a:pPr>
            <a:r>
              <a:rPr lang="de-DE" sz="2400" b="1" u="sng" dirty="0">
                <a:latin typeface="Calibri" panose="020F0502020204030204" pitchFamily="34" charset="0"/>
                <a:cs typeface="Calibri" panose="020F0502020204030204" pitchFamily="34" charset="0"/>
              </a:rPr>
              <a:t>Vorteile </a:t>
            </a:r>
          </a:p>
          <a:p>
            <a:r>
              <a:rPr lang="de-DE" sz="2400" dirty="0">
                <a:latin typeface="Calibri" panose="020F0502020204030204" pitchFamily="34" charset="0"/>
                <a:cs typeface="Calibri" panose="020F0502020204030204" pitchFamily="34" charset="0"/>
              </a:rPr>
              <a:t>Viel Zeit zum Erlernen der Sprache (im Vergleich zur Wahl ab Jahrgang 11)</a:t>
            </a:r>
          </a:p>
          <a:p>
            <a:r>
              <a:rPr lang="de-DE" sz="2400" dirty="0">
                <a:latin typeface="Calibri" panose="020F0502020204030204" pitchFamily="34" charset="0"/>
                <a:cs typeface="Calibri" panose="020F0502020204030204" pitchFamily="34" charset="0"/>
              </a:rPr>
              <a:t>Voraussetzung einer zweiten Fremdsprache für das Abitur nach Klasse 10 bereits erfüllt</a:t>
            </a:r>
          </a:p>
          <a:p>
            <a:r>
              <a:rPr lang="de-DE" sz="2400" dirty="0">
                <a:latin typeface="Calibri" panose="020F0502020204030204" pitchFamily="34" charset="0"/>
                <a:cs typeface="Calibri" panose="020F0502020204030204" pitchFamily="34" charset="0"/>
              </a:rPr>
              <a:t>Am Ende der Jahrgangsstufe 10 kann das Referenzniveau B1 erreicht werden</a:t>
            </a:r>
          </a:p>
        </p:txBody>
      </p:sp>
      <p:sp>
        <p:nvSpPr>
          <p:cNvPr id="6" name="Foliennummernplatzhalter 5">
            <a:extLst>
              <a:ext uri="{FF2B5EF4-FFF2-40B4-BE49-F238E27FC236}">
                <a16:creationId xmlns:a16="http://schemas.microsoft.com/office/drawing/2014/main" id="{7941E874-C84B-3449-B808-AAA6BB00A3CB}"/>
              </a:ext>
            </a:extLst>
          </p:cNvPr>
          <p:cNvSpPr>
            <a:spLocks noGrp="1"/>
          </p:cNvSpPr>
          <p:nvPr>
            <p:ph type="sldNum" sz="quarter" idx="12"/>
          </p:nvPr>
        </p:nvSpPr>
        <p:spPr/>
        <p:txBody>
          <a:bodyPr>
            <a:normAutofit lnSpcReduction="10000"/>
          </a:bodyPr>
          <a:lstStyle/>
          <a:p>
            <a:fld id="{D57F1E4F-1CFF-5643-939E-217C01CDF565}" type="slidenum">
              <a:rPr lang="en-US" smtClean="0">
                <a:latin typeface="Calibri" charset="0"/>
                <a:ea typeface="Calibri" charset="0"/>
                <a:cs typeface="Calibri" charset="0"/>
              </a:rPr>
              <a:pPr/>
              <a:t>11</a:t>
            </a:fld>
            <a:endParaRPr lang="en-US" dirty="0">
              <a:latin typeface="Calibri" charset="0"/>
              <a:ea typeface="Calibri" charset="0"/>
              <a:cs typeface="Calibri" charset="0"/>
            </a:endParaRPr>
          </a:p>
        </p:txBody>
      </p:sp>
      <p:pic>
        <p:nvPicPr>
          <p:cNvPr id="10" name="Grafik 9" descr="Ein Bild, das Text enthält.&#10;&#10;Automatisch generierte Beschreibung">
            <a:extLst>
              <a:ext uri="{FF2B5EF4-FFF2-40B4-BE49-F238E27FC236}">
                <a16:creationId xmlns:a16="http://schemas.microsoft.com/office/drawing/2014/main" id="{E59C6DB1-599B-A447-AE4F-69911BD65A01}"/>
              </a:ext>
            </a:extLst>
          </p:cNvPr>
          <p:cNvPicPr>
            <a:picLocks noChangeAspect="1"/>
          </p:cNvPicPr>
          <p:nvPr/>
        </p:nvPicPr>
        <p:blipFill>
          <a:blip r:embed="rId3"/>
          <a:stretch>
            <a:fillRect/>
          </a:stretch>
        </p:blipFill>
        <p:spPr>
          <a:xfrm rot="16200000">
            <a:off x="10408649" y="1035263"/>
            <a:ext cx="2682781" cy="796405"/>
          </a:xfrm>
          <a:prstGeom prst="rect">
            <a:avLst/>
          </a:prstGeom>
        </p:spPr>
      </p:pic>
      <p:sp>
        <p:nvSpPr>
          <p:cNvPr id="11" name="Titel 1">
            <a:extLst>
              <a:ext uri="{FF2B5EF4-FFF2-40B4-BE49-F238E27FC236}">
                <a16:creationId xmlns:a16="http://schemas.microsoft.com/office/drawing/2014/main" id="{B242F68D-8955-3A41-BD6C-3E5C84E8A612}"/>
              </a:ext>
            </a:extLst>
          </p:cNvPr>
          <p:cNvSpPr>
            <a:spLocks noGrp="1"/>
          </p:cNvSpPr>
          <p:nvPr>
            <p:ph type="title"/>
          </p:nvPr>
        </p:nvSpPr>
        <p:spPr>
          <a:xfrm>
            <a:off x="746036" y="365760"/>
            <a:ext cx="9692640" cy="659958"/>
          </a:xfrm>
        </p:spPr>
        <p:txBody>
          <a:bodyPr>
            <a:normAutofit fontScale="90000"/>
          </a:bodyPr>
          <a:lstStyle/>
          <a:p>
            <a:pPr algn="ctr"/>
            <a:r>
              <a:rPr lang="de-DE" dirty="0">
                <a:latin typeface="Calibri" panose="020F0502020204030204" pitchFamily="34" charset="0"/>
              </a:rPr>
              <a:t>Spanisch</a:t>
            </a:r>
          </a:p>
        </p:txBody>
      </p:sp>
      <p:sp>
        <p:nvSpPr>
          <p:cNvPr id="7" name="Datumsplatzhalter 3">
            <a:extLst>
              <a:ext uri="{FF2B5EF4-FFF2-40B4-BE49-F238E27FC236}">
                <a16:creationId xmlns:a16="http://schemas.microsoft.com/office/drawing/2014/main" id="{DCE1EA93-59C2-4241-9D96-1F1FAECA7D90}"/>
              </a:ext>
            </a:extLst>
          </p:cNvPr>
          <p:cNvSpPr>
            <a:spLocks noGrp="1"/>
          </p:cNvSpPr>
          <p:nvPr>
            <p:ph type="dt" sz="half" idx="10"/>
          </p:nvPr>
        </p:nvSpPr>
        <p:spPr>
          <a:xfrm>
            <a:off x="9923170" y="6394407"/>
            <a:ext cx="1288997" cy="304799"/>
          </a:xfrm>
        </p:spPr>
        <p:txBody>
          <a:bodyPr/>
          <a:lstStyle/>
          <a:p>
            <a:r>
              <a:rPr lang="de-DE" dirty="0">
                <a:solidFill>
                  <a:schemeClr val="bg1">
                    <a:lumMod val="50000"/>
                  </a:schemeClr>
                </a:solidFill>
                <a:latin typeface="Calibri" panose="020F0502020204030204" pitchFamily="34" charset="0"/>
              </a:rPr>
              <a:t>Februar 2024 </a:t>
            </a:r>
            <a:endParaRPr lang="en-US" dirty="0">
              <a:solidFill>
                <a:schemeClr val="bg1">
                  <a:lumMod val="50000"/>
                </a:schemeClr>
              </a:solidFill>
              <a:latin typeface="Calibri" panose="020F0502020204030204" pitchFamily="34" charset="0"/>
            </a:endParaRPr>
          </a:p>
        </p:txBody>
      </p:sp>
      <p:pic>
        <p:nvPicPr>
          <p:cNvPr id="9" name="Picture 4" descr="Spanische Flagge - Bilder und Stockfotos - iSt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174" y="0"/>
            <a:ext cx="2348345" cy="1435100"/>
          </a:xfrm>
          <a:prstGeom prst="rect">
            <a:avLst/>
          </a:prstGeom>
          <a:noFill/>
          <a:extLst>
            <a:ext uri="{909E8E84-426E-40DD-AFC4-6F175D3DCCD1}">
              <a14:hiddenFill xmlns:a14="http://schemas.microsoft.com/office/drawing/2010/main">
                <a:solidFill>
                  <a:srgbClr val="FFFFFF"/>
                </a:solidFill>
              </a14:hiddenFill>
            </a:ext>
          </a:extLst>
        </p:spPr>
      </p:pic>
      <p:sp>
        <p:nvSpPr>
          <p:cNvPr id="12" name="Inhaltsplatzhalter 2">
            <a:extLst>
              <a:ext uri="{FF2B5EF4-FFF2-40B4-BE49-F238E27FC236}">
                <a16:creationId xmlns:a16="http://schemas.microsoft.com/office/drawing/2014/main" id="{2BB3C299-6783-7241-8B89-63FD74FF1A18}"/>
              </a:ext>
            </a:extLst>
          </p:cNvPr>
          <p:cNvSpPr txBox="1">
            <a:spLocks/>
          </p:cNvSpPr>
          <p:nvPr/>
        </p:nvSpPr>
        <p:spPr>
          <a:xfrm>
            <a:off x="5308600" y="2968955"/>
            <a:ext cx="5522567" cy="4092245"/>
          </a:xfrm>
          <a:prstGeom prst="rect">
            <a:avLst/>
          </a:prstGeom>
        </p:spPr>
        <p:txBody>
          <a:bodyPr vert="horz" lIns="91440" tIns="45720" rIns="91440" bIns="45720" rtlCol="0">
            <a:normAutofit fontScale="70000" lnSpcReduction="2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de-DE" sz="3200" b="1" dirty="0">
                <a:latin typeface="Calibri" panose="020F0502020204030204" pitchFamily="34" charset="0"/>
                <a:cs typeface="Calibri" panose="020F0502020204030204" pitchFamily="34" charset="0"/>
              </a:rPr>
              <a:t>Das sollten interessierte Schüler*innen mitbringen</a:t>
            </a:r>
          </a:p>
          <a:p>
            <a:r>
              <a:rPr lang="de-DE" sz="3200" dirty="0">
                <a:latin typeface="Calibri" panose="020F0502020204030204" pitchFamily="34" charset="0"/>
                <a:cs typeface="Calibri" panose="020F0502020204030204" pitchFamily="34" charset="0"/>
              </a:rPr>
              <a:t>Interesse und Spaß an Sprachen und neuen Kulturen</a:t>
            </a:r>
          </a:p>
          <a:p>
            <a:r>
              <a:rPr lang="de-DE" sz="3200" dirty="0">
                <a:latin typeface="Calibri" panose="020F0502020204030204" pitchFamily="34" charset="0"/>
                <a:cs typeface="Calibri" panose="020F0502020204030204" pitchFamily="34" charset="0"/>
              </a:rPr>
              <a:t>Bereitschaft Vokabeln und Grammatik zu lernen</a:t>
            </a:r>
          </a:p>
          <a:p>
            <a:r>
              <a:rPr lang="de-DE" sz="3200" dirty="0">
                <a:latin typeface="Calibri" panose="020F0502020204030204" pitchFamily="34" charset="0"/>
                <a:cs typeface="Calibri" panose="020F0502020204030204" pitchFamily="34" charset="0"/>
              </a:rPr>
              <a:t>Spaß am Sprechen und an Kommunikation</a:t>
            </a:r>
          </a:p>
          <a:p>
            <a:r>
              <a:rPr lang="de-DE" sz="3200" dirty="0">
                <a:latin typeface="Calibri" panose="020F0502020204030204" pitchFamily="34" charset="0"/>
                <a:cs typeface="Calibri" panose="020F0502020204030204" pitchFamily="34" charset="0"/>
              </a:rPr>
              <a:t>4. Hauptpflichtfach </a:t>
            </a:r>
            <a:r>
              <a:rPr lang="de-DE" sz="3200" dirty="0">
                <a:latin typeface="Calibri" panose="020F0502020204030204" pitchFamily="34" charset="0"/>
                <a:cs typeface="Calibri" panose="020F0502020204030204" pitchFamily="34" charset="0"/>
                <a:sym typeface="Wingdings" panose="05000000000000000000" pitchFamily="2" charset="2"/>
              </a:rPr>
              <a:t> keine Minderleistungen in anderen Fächern</a:t>
            </a:r>
          </a:p>
          <a:p>
            <a:r>
              <a:rPr lang="de-DE" sz="3200" dirty="0">
                <a:latin typeface="Calibri" panose="020F0502020204030204" pitchFamily="34" charset="0"/>
                <a:cs typeface="Calibri" panose="020F0502020204030204" pitchFamily="34" charset="0"/>
                <a:sym typeface="Wingdings" panose="05000000000000000000" pitchFamily="2" charset="2"/>
              </a:rPr>
              <a:t>Konzentriertes und selbständiges Arbeiten</a:t>
            </a:r>
            <a:endParaRPr lang="de-DE" sz="3200" dirty="0">
              <a:latin typeface="Calibri" panose="020F0502020204030204" pitchFamily="34" charset="0"/>
              <a:cs typeface="Calibri" panose="020F0502020204030204" pitchFamily="34" charset="0"/>
            </a:endParaRPr>
          </a:p>
          <a:p>
            <a:endParaRPr lang="de-DE" sz="2400" dirty="0"/>
          </a:p>
        </p:txBody>
      </p:sp>
      <p:pic>
        <p:nvPicPr>
          <p:cNvPr id="13" name="Picture 2" descr="Apúntate! - Schülerbuch - Band 1 | Cornels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1799" y="5127682"/>
            <a:ext cx="1263715" cy="17303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4" descr="Apúntate! - Gymnasium - Cuaderno de ejercicios - Band 1 | Cornels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63235" y="143010"/>
            <a:ext cx="1775441" cy="25098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439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Mallorca Palma">
            <a:extLst>
              <a:ext uri="{FF2B5EF4-FFF2-40B4-BE49-F238E27FC236}">
                <a16:creationId xmlns:a16="http://schemas.microsoft.com/office/drawing/2014/main" id="{163802AD-7EAA-7F13-4BAA-3AF1D129DD1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280" r="7182" b="-2"/>
          <a:stretch/>
        </p:blipFill>
        <p:spPr bwMode="auto">
          <a:xfrm>
            <a:off x="6643351" y="5057"/>
            <a:ext cx="3141180" cy="2452210"/>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p:spPr>
      </p:pic>
      <p:pic>
        <p:nvPicPr>
          <p:cNvPr id="7" name="Grafik 6" descr="Ball de Bot | OnTime 13 - YouTube">
            <a:extLst>
              <a:ext uri="{FF2B5EF4-FFF2-40B4-BE49-F238E27FC236}">
                <a16:creationId xmlns:a16="http://schemas.microsoft.com/office/drawing/2014/main" id="{A4707948-6014-939B-F8A3-45084B7A22A1}"/>
              </a:ext>
            </a:extLst>
          </p:cNvPr>
          <p:cNvPicPr>
            <a:picLocks noChangeAspect="1"/>
          </p:cNvPicPr>
          <p:nvPr/>
        </p:nvPicPr>
        <p:blipFill rotWithShape="1">
          <a:blip r:embed="rId3">
            <a:extLst>
              <a:ext uri="{28A0092B-C50C-407E-A947-70E740481C1C}">
                <a14:useLocalDpi xmlns:a14="http://schemas.microsoft.com/office/drawing/2010/main" val="0"/>
              </a:ext>
            </a:extLst>
          </a:blip>
          <a:srcRect t="15490" r="-4" b="14918"/>
          <a:stretch/>
        </p:blipFill>
        <p:spPr bwMode="auto">
          <a:xfrm>
            <a:off x="6758608" y="4400732"/>
            <a:ext cx="2622035" cy="2452210"/>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53640926-AAD7-44D8-BBD7-CCE9431645EC}">
              <a14:shadowObscured xmlns:a14="http://schemas.microsoft.com/office/drawing/2010/main"/>
            </a:ext>
          </a:extLst>
        </p:spPr>
      </p:pic>
      <p:sp>
        <p:nvSpPr>
          <p:cNvPr id="2" name="Titel 1">
            <a:extLst>
              <a:ext uri="{FF2B5EF4-FFF2-40B4-BE49-F238E27FC236}">
                <a16:creationId xmlns:a16="http://schemas.microsoft.com/office/drawing/2014/main" id="{DB60C59B-052D-82F1-D3A2-A105B135BF19}"/>
              </a:ext>
            </a:extLst>
          </p:cNvPr>
          <p:cNvSpPr>
            <a:spLocks noGrp="1"/>
          </p:cNvSpPr>
          <p:nvPr>
            <p:ph type="ctrTitle"/>
          </p:nvPr>
        </p:nvSpPr>
        <p:spPr>
          <a:xfrm>
            <a:off x="1098883" y="2525278"/>
            <a:ext cx="5998781" cy="1807444"/>
          </a:xfrm>
        </p:spPr>
        <p:txBody>
          <a:bodyPr>
            <a:noAutofit/>
          </a:bodyPr>
          <a:lstStyle/>
          <a:p>
            <a:r>
              <a:rPr lang="de-DE" sz="5000" b="1" dirty="0">
                <a:solidFill>
                  <a:schemeClr val="accent1"/>
                </a:solidFill>
                <a:latin typeface="Calibri" panose="020F0502020204030204" pitchFamily="34" charset="0"/>
                <a:ea typeface="Calibri" panose="020F0502020204030204" pitchFamily="34" charset="0"/>
                <a:cs typeface="Calibri" panose="020F0502020204030204" pitchFamily="34" charset="0"/>
              </a:rPr>
              <a:t>Schüleraustausch mit einer Schule in Palma </a:t>
            </a:r>
            <a:endParaRPr lang="de-GR" sz="50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Grafik 5" descr="Pa amb oli mit Schinken">
            <a:extLst>
              <a:ext uri="{FF2B5EF4-FFF2-40B4-BE49-F238E27FC236}">
                <a16:creationId xmlns:a16="http://schemas.microsoft.com/office/drawing/2014/main" id="{BB46217D-C790-DC75-3ADC-EC525E9ACEC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159" r="4" b="4"/>
          <a:stretch/>
        </p:blipFill>
        <p:spPr bwMode="auto">
          <a:xfrm>
            <a:off x="9282275" y="-19098"/>
            <a:ext cx="2914771" cy="2436689"/>
          </a:xfrm>
          <a:custGeom>
            <a:avLst/>
            <a:gdLst/>
            <a:ahLst/>
            <a:cxnLst/>
            <a:rect l="l" t="t" r="r" b="b"/>
            <a:pathLst>
              <a:path w="4346795" h="3401568">
                <a:moveTo>
                  <a:pt x="0" y="0"/>
                </a:moveTo>
                <a:lnTo>
                  <a:pt x="4346795" y="0"/>
                </a:lnTo>
                <a:lnTo>
                  <a:pt x="4346795" y="3401568"/>
                </a:lnTo>
                <a:lnTo>
                  <a:pt x="762748" y="3401568"/>
                </a:lnTo>
                <a:lnTo>
                  <a:pt x="751436" y="2963954"/>
                </a:lnTo>
                <a:cubicBezTo>
                  <a:pt x="698408" y="1942163"/>
                  <a:pt x="463174" y="995044"/>
                  <a:pt x="93264" y="192283"/>
                </a:cubicBezTo>
                <a:close/>
              </a:path>
            </a:pathLst>
          </a:custGeom>
          <a:noFill/>
        </p:spPr>
      </p:pic>
      <p:pic>
        <p:nvPicPr>
          <p:cNvPr id="20" name="Grafik 19" descr="Internationaler Schüleraustausch | Bildungsportal NRW">
            <a:extLst>
              <a:ext uri="{FF2B5EF4-FFF2-40B4-BE49-F238E27FC236}">
                <a16:creationId xmlns:a16="http://schemas.microsoft.com/office/drawing/2014/main" id="{EB860B58-DA98-6B42-3280-D8404CD7A6F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33920" y="2382971"/>
            <a:ext cx="2300186" cy="2074727"/>
          </a:xfrm>
          <a:prstGeom prst="rect">
            <a:avLst/>
          </a:prstGeom>
          <a:noFill/>
          <a:ln>
            <a:noFill/>
          </a:ln>
        </p:spPr>
      </p:pic>
      <p:pic>
        <p:nvPicPr>
          <p:cNvPr id="1026" name="Picture 2" descr="▷ TOP 10 schönste Strände + Buchten (2024) auf Mallorca ☀">
            <a:extLst>
              <a:ext uri="{FF2B5EF4-FFF2-40B4-BE49-F238E27FC236}">
                <a16:creationId xmlns:a16="http://schemas.microsoft.com/office/drawing/2014/main" id="{7A170757-4CB6-9818-84B8-6E63282B08D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0427" r="5112" b="-1"/>
          <a:stretch/>
        </p:blipFill>
        <p:spPr bwMode="auto">
          <a:xfrm>
            <a:off x="8832784" y="2422648"/>
            <a:ext cx="3369309" cy="4430295"/>
          </a:xfrm>
          <a:custGeom>
            <a:avLst/>
            <a:gdLst/>
            <a:ahLst/>
            <a:cxnLst/>
            <a:rect l="l" t="t" r="r" b="b"/>
            <a:pathLst>
              <a:path w="4369477" h="3401568">
                <a:moveTo>
                  <a:pt x="781270" y="0"/>
                </a:moveTo>
                <a:lnTo>
                  <a:pt x="4369477" y="0"/>
                </a:lnTo>
                <a:lnTo>
                  <a:pt x="4369477" y="3401568"/>
                </a:lnTo>
                <a:lnTo>
                  <a:pt x="0" y="3401568"/>
                </a:lnTo>
                <a:lnTo>
                  <a:pt x="1963" y="3397912"/>
                </a:lnTo>
                <a:cubicBezTo>
                  <a:pt x="454182" y="2512619"/>
                  <a:pt x="736170" y="1430108"/>
                  <a:pt x="776876" y="254399"/>
                </a:cubicBezTo>
                <a:close/>
              </a:path>
            </a:pathLst>
          </a:custGeom>
          <a:noFill/>
          <a:extLst>
            <a:ext uri="{909E8E84-426E-40DD-AFC4-6F175D3DCCD1}">
              <a14:hiddenFill xmlns:a14="http://schemas.microsoft.com/office/drawing/2010/main">
                <a:solidFill>
                  <a:srgbClr val="FFFFFF"/>
                </a:solidFill>
              </a14:hiddenFill>
            </a:ext>
          </a:extLst>
        </p:spPr>
      </p:pic>
      <p:pic>
        <p:nvPicPr>
          <p:cNvPr id="8" name="Grafik 7" descr="Gesamtschule Velbert-Neviges">
            <a:extLst>
              <a:ext uri="{FF2B5EF4-FFF2-40B4-BE49-F238E27FC236}">
                <a16:creationId xmlns:a16="http://schemas.microsoft.com/office/drawing/2014/main" id="{5F07D818-90E7-ABDB-58CC-0AC8903A56C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60768" y="109100"/>
            <a:ext cx="2777536" cy="894509"/>
          </a:xfrm>
          <a:prstGeom prst="rect">
            <a:avLst/>
          </a:prstGeom>
          <a:noFill/>
          <a:ln>
            <a:noFill/>
          </a:ln>
        </p:spPr>
      </p:pic>
      <p:pic>
        <p:nvPicPr>
          <p:cNvPr id="9" name="Grafik 8">
            <a:extLst>
              <a:ext uri="{FF2B5EF4-FFF2-40B4-BE49-F238E27FC236}">
                <a16:creationId xmlns:a16="http://schemas.microsoft.com/office/drawing/2014/main" id="{B394EB38-FB13-63D9-2E4C-40FA032F54CC}"/>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bwMode="auto">
          <a:xfrm>
            <a:off x="161525" y="131599"/>
            <a:ext cx="2379781" cy="749490"/>
          </a:xfrm>
          <a:prstGeom prst="rect">
            <a:avLst/>
          </a:prstGeom>
          <a:noFill/>
          <a:ln>
            <a:noFill/>
          </a:ln>
          <a:extLst>
            <a:ext uri="{53640926-AAD7-44D8-BBD7-CCE9431645EC}">
              <a14:shadowObscured xmlns:a14="http://schemas.microsoft.com/office/drawing/2010/main"/>
            </a:ext>
          </a:extLst>
        </p:spPr>
      </p:pic>
      <p:pic>
        <p:nvPicPr>
          <p:cNvPr id="10" name="Grafik 9" descr="Spanien Deutschland Fahne Männer T-Shirt">
            <a:extLst>
              <a:ext uri="{FF2B5EF4-FFF2-40B4-BE49-F238E27FC236}">
                <a16:creationId xmlns:a16="http://schemas.microsoft.com/office/drawing/2014/main" id="{F2F6C357-C0AC-B1AB-3C01-589CB02FB78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35298"/>
          <a:stretch/>
        </p:blipFill>
        <p:spPr bwMode="auto">
          <a:xfrm>
            <a:off x="2700084" y="1287582"/>
            <a:ext cx="1368050" cy="89450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2931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BB3C299-6783-7241-8B89-63FD74FF1A18}"/>
              </a:ext>
            </a:extLst>
          </p:cNvPr>
          <p:cNvSpPr>
            <a:spLocks noGrp="1"/>
          </p:cNvSpPr>
          <p:nvPr>
            <p:ph idx="1"/>
          </p:nvPr>
        </p:nvSpPr>
        <p:spPr>
          <a:xfrm>
            <a:off x="746035" y="1190626"/>
            <a:ext cx="10064839" cy="4989512"/>
          </a:xfrm>
        </p:spPr>
        <p:txBody>
          <a:bodyPr>
            <a:normAutofit fontScale="92500" lnSpcReduction="20000"/>
          </a:bodyPr>
          <a:lstStyle/>
          <a:p>
            <a:pPr marL="0" indent="0" algn="ctr">
              <a:buNone/>
            </a:pPr>
            <a:r>
              <a:rPr lang="de-DE" sz="3000" b="1" dirty="0">
                <a:solidFill>
                  <a:schemeClr val="tx1"/>
                </a:solidFill>
                <a:latin typeface="Calibri" panose="020F0502020204030204" pitchFamily="34" charset="0"/>
                <a:cs typeface="Calibri" panose="020F0502020204030204" pitchFamily="34" charset="0"/>
              </a:rPr>
              <a:t>Schauspiel, Theater und Inszenierung </a:t>
            </a:r>
          </a:p>
          <a:p>
            <a:r>
              <a:rPr lang="de-DE" sz="2600" b="1" dirty="0">
                <a:solidFill>
                  <a:schemeClr val="tx1"/>
                </a:solidFill>
                <a:latin typeface="Calibri" panose="020F0502020204030204" pitchFamily="34" charset="0"/>
                <a:cs typeface="Calibri" panose="020F0502020204030204" pitchFamily="34" charset="0"/>
              </a:rPr>
              <a:t>Praktisch-kreative</a:t>
            </a:r>
            <a:r>
              <a:rPr lang="de-DE" sz="2600" dirty="0">
                <a:solidFill>
                  <a:schemeClr val="tx1"/>
                </a:solidFill>
                <a:latin typeface="Calibri" panose="020F0502020204030204" pitchFamily="34" charset="0"/>
                <a:cs typeface="Calibri" panose="020F0502020204030204" pitchFamily="34" charset="0"/>
              </a:rPr>
              <a:t> Darstellungs- und Gestaltungsaufgaben mit Schwerpunkten aus dem</a:t>
            </a:r>
          </a:p>
          <a:p>
            <a:pPr lvl="1">
              <a:buFontTx/>
              <a:buChar char="-"/>
            </a:pPr>
            <a:r>
              <a:rPr lang="de-DE" sz="2600" b="1" dirty="0">
                <a:solidFill>
                  <a:schemeClr val="tx1"/>
                </a:solidFill>
                <a:latin typeface="Calibri" panose="020F0502020204030204" pitchFamily="34" charset="0"/>
                <a:cs typeface="Calibri" panose="020F0502020204030204" pitchFamily="34" charset="0"/>
              </a:rPr>
              <a:t>körper</a:t>
            </a:r>
            <a:r>
              <a:rPr lang="de-DE" sz="2600" dirty="0">
                <a:solidFill>
                  <a:schemeClr val="tx1"/>
                </a:solidFill>
                <a:latin typeface="Calibri" panose="020F0502020204030204" pitchFamily="34" charset="0"/>
                <a:cs typeface="Calibri" panose="020F0502020204030204" pitchFamily="34" charset="0"/>
              </a:rPr>
              <a:t>sprachlichen Bereich (Sport, Bewegung)</a:t>
            </a:r>
          </a:p>
          <a:p>
            <a:pPr lvl="1">
              <a:buFontTx/>
              <a:buChar char="-"/>
            </a:pPr>
            <a:r>
              <a:rPr lang="de-DE" sz="2600" b="1" dirty="0">
                <a:solidFill>
                  <a:schemeClr val="tx1"/>
                </a:solidFill>
                <a:latin typeface="Calibri" panose="020F0502020204030204" pitchFamily="34" charset="0"/>
                <a:cs typeface="Calibri" panose="020F0502020204030204" pitchFamily="34" charset="0"/>
              </a:rPr>
              <a:t>wort</a:t>
            </a:r>
            <a:r>
              <a:rPr lang="de-DE" sz="2600" dirty="0">
                <a:solidFill>
                  <a:schemeClr val="tx1"/>
                </a:solidFill>
                <a:latin typeface="Calibri" panose="020F0502020204030204" pitchFamily="34" charset="0"/>
                <a:cs typeface="Calibri" panose="020F0502020204030204" pitchFamily="34" charset="0"/>
              </a:rPr>
              <a:t>sprachlichen Bereich (Deutsch)</a:t>
            </a:r>
          </a:p>
          <a:p>
            <a:pPr lvl="1">
              <a:buFontTx/>
              <a:buChar char="-"/>
            </a:pPr>
            <a:r>
              <a:rPr lang="de-DE" sz="2600" b="1" dirty="0">
                <a:solidFill>
                  <a:schemeClr val="tx1"/>
                </a:solidFill>
                <a:latin typeface="Calibri" panose="020F0502020204030204" pitchFamily="34" charset="0"/>
                <a:cs typeface="Calibri" panose="020F0502020204030204" pitchFamily="34" charset="0"/>
              </a:rPr>
              <a:t>bild</a:t>
            </a:r>
            <a:r>
              <a:rPr lang="de-DE" sz="2600" dirty="0">
                <a:solidFill>
                  <a:schemeClr val="tx1"/>
                </a:solidFill>
                <a:latin typeface="Calibri" panose="020F0502020204030204" pitchFamily="34" charset="0"/>
                <a:cs typeface="Calibri" panose="020F0502020204030204" pitchFamily="34" charset="0"/>
              </a:rPr>
              <a:t>sprachlichen Bereich (Kunst)</a:t>
            </a:r>
          </a:p>
          <a:p>
            <a:pPr lvl="1">
              <a:buFontTx/>
              <a:buChar char="-"/>
            </a:pPr>
            <a:r>
              <a:rPr lang="de-DE" sz="2600" b="1" dirty="0">
                <a:solidFill>
                  <a:schemeClr val="tx1"/>
                </a:solidFill>
                <a:latin typeface="Calibri" panose="020F0502020204030204" pitchFamily="34" charset="0"/>
                <a:cs typeface="Calibri" panose="020F0502020204030204" pitchFamily="34" charset="0"/>
              </a:rPr>
              <a:t>musik</a:t>
            </a:r>
            <a:r>
              <a:rPr lang="de-DE" sz="2600" dirty="0">
                <a:solidFill>
                  <a:schemeClr val="tx1"/>
                </a:solidFill>
                <a:latin typeface="Calibri" panose="020F0502020204030204" pitchFamily="34" charset="0"/>
                <a:cs typeface="Calibri" panose="020F0502020204030204" pitchFamily="34" charset="0"/>
              </a:rPr>
              <a:t>sprachlichen Bereich (Musik)</a:t>
            </a:r>
          </a:p>
          <a:p>
            <a:pPr>
              <a:buFontTx/>
              <a:buChar char="-"/>
            </a:pPr>
            <a:endParaRPr lang="de-DE" sz="2600" b="1" dirty="0">
              <a:solidFill>
                <a:schemeClr val="tx1"/>
              </a:solidFill>
              <a:latin typeface="Calibri" panose="020F0502020204030204" pitchFamily="34" charset="0"/>
              <a:cs typeface="Calibri" panose="020F0502020204030204" pitchFamily="34" charset="0"/>
            </a:endParaRPr>
          </a:p>
          <a:p>
            <a:r>
              <a:rPr lang="de-DE" sz="2600" b="1" dirty="0">
                <a:solidFill>
                  <a:schemeClr val="tx1"/>
                </a:solidFill>
                <a:latin typeface="Calibri" panose="020F0502020204030204" pitchFamily="34" charset="0"/>
                <a:cs typeface="Calibri" panose="020F0502020204030204" pitchFamily="34" charset="0"/>
              </a:rPr>
              <a:t>Prozessorientierung, Teamorientierung </a:t>
            </a:r>
            <a:r>
              <a:rPr lang="de-DE" sz="2600" dirty="0">
                <a:solidFill>
                  <a:schemeClr val="tx1"/>
                </a:solidFill>
                <a:latin typeface="Calibri" panose="020F0502020204030204" pitchFamily="34" charset="0"/>
                <a:cs typeface="Calibri" panose="020F0502020204030204" pitchFamily="34" charset="0"/>
              </a:rPr>
              <a:t>und </a:t>
            </a:r>
            <a:r>
              <a:rPr lang="de-DE" sz="2600" b="1" dirty="0">
                <a:solidFill>
                  <a:schemeClr val="tx1"/>
                </a:solidFill>
                <a:latin typeface="Calibri" panose="020F0502020204030204" pitchFamily="34" charset="0"/>
                <a:cs typeface="Calibri" panose="020F0502020204030204" pitchFamily="34" charset="0"/>
              </a:rPr>
              <a:t>Produktorientierung</a:t>
            </a:r>
          </a:p>
          <a:p>
            <a:pPr marL="0" indent="0">
              <a:buNone/>
            </a:pPr>
            <a:endParaRPr lang="de-DE" sz="2600" dirty="0">
              <a:solidFill>
                <a:schemeClr val="tx1"/>
              </a:solidFill>
              <a:latin typeface="Calibri" panose="020F0502020204030204" pitchFamily="34" charset="0"/>
              <a:cs typeface="Calibri" panose="020F0502020204030204" pitchFamily="34" charset="0"/>
            </a:endParaRPr>
          </a:p>
          <a:p>
            <a:r>
              <a:rPr lang="de-DE" sz="2600" dirty="0">
                <a:solidFill>
                  <a:schemeClr val="tx1"/>
                </a:solidFill>
                <a:latin typeface="Calibri" panose="020F0502020204030204" pitchFamily="34" charset="0"/>
                <a:cs typeface="Calibri" panose="020F0502020204030204" pitchFamily="34" charset="0"/>
              </a:rPr>
              <a:t>Regelmäßige </a:t>
            </a:r>
            <a:r>
              <a:rPr lang="de-DE" sz="2600" b="1" dirty="0">
                <a:solidFill>
                  <a:schemeClr val="tx1"/>
                </a:solidFill>
                <a:latin typeface="Calibri" panose="020F0502020204030204" pitchFamily="34" charset="0"/>
                <a:cs typeface="Calibri" panose="020F0502020204030204" pitchFamily="34" charset="0"/>
              </a:rPr>
              <a:t>Präsentationen und Veröffentlichungen vor Zuschauern </a:t>
            </a:r>
            <a:r>
              <a:rPr lang="de-DE" sz="2600" dirty="0">
                <a:solidFill>
                  <a:schemeClr val="tx1"/>
                </a:solidFill>
                <a:latin typeface="Calibri" panose="020F0502020204030204" pitchFamily="34" charset="0"/>
                <a:cs typeface="Calibri" panose="020F0502020204030204" pitchFamily="34" charset="0"/>
              </a:rPr>
              <a:t>gehören dazu! </a:t>
            </a:r>
          </a:p>
          <a:p>
            <a:pPr marL="0" indent="0">
              <a:buNone/>
            </a:pPr>
            <a:endParaRPr lang="de-DE" sz="2400" dirty="0">
              <a:solidFill>
                <a:schemeClr val="tx1"/>
              </a:solidFill>
              <a:latin typeface="Calibri" charset="0"/>
              <a:ea typeface="Calibri" charset="0"/>
              <a:cs typeface="Calibri" charset="0"/>
            </a:endParaRPr>
          </a:p>
          <a:p>
            <a:pPr marL="0" indent="0">
              <a:buNone/>
            </a:pPr>
            <a:endParaRPr lang="de-DE" sz="2400" dirty="0">
              <a:solidFill>
                <a:schemeClr val="tx1"/>
              </a:solidFill>
              <a:latin typeface="Calibri" charset="0"/>
              <a:ea typeface="Calibri" charset="0"/>
              <a:cs typeface="Calibri" charset="0"/>
            </a:endParaRPr>
          </a:p>
          <a:p>
            <a:pPr marL="0" indent="0">
              <a:buNone/>
            </a:pPr>
            <a:endParaRPr lang="de-DE" sz="2400" dirty="0">
              <a:solidFill>
                <a:schemeClr val="tx1"/>
              </a:solidFill>
              <a:latin typeface="Calibri" charset="0"/>
              <a:ea typeface="Calibri" charset="0"/>
              <a:cs typeface="Calibri" charset="0"/>
            </a:endParaRPr>
          </a:p>
        </p:txBody>
      </p:sp>
      <p:sp>
        <p:nvSpPr>
          <p:cNvPr id="6" name="Foliennummernplatzhalter 5">
            <a:extLst>
              <a:ext uri="{FF2B5EF4-FFF2-40B4-BE49-F238E27FC236}">
                <a16:creationId xmlns:a16="http://schemas.microsoft.com/office/drawing/2014/main" id="{7941E874-C84B-3449-B808-AAA6BB00A3CB}"/>
              </a:ext>
            </a:extLst>
          </p:cNvPr>
          <p:cNvSpPr>
            <a:spLocks noGrp="1"/>
          </p:cNvSpPr>
          <p:nvPr>
            <p:ph type="sldNum" sz="quarter" idx="12"/>
          </p:nvPr>
        </p:nvSpPr>
        <p:spPr/>
        <p:txBody>
          <a:bodyPr>
            <a:normAutofit lnSpcReduction="10000"/>
          </a:bodyPr>
          <a:lstStyle/>
          <a:p>
            <a:fld id="{D57F1E4F-1CFF-5643-939E-217C01CDF565}" type="slidenum">
              <a:rPr lang="en-US" smtClean="0">
                <a:latin typeface="Calibri" charset="0"/>
                <a:ea typeface="Calibri" charset="0"/>
                <a:cs typeface="Calibri" charset="0"/>
              </a:rPr>
              <a:pPr/>
              <a:t>13</a:t>
            </a:fld>
            <a:endParaRPr lang="en-US" dirty="0">
              <a:latin typeface="Calibri" charset="0"/>
              <a:ea typeface="Calibri" charset="0"/>
              <a:cs typeface="Calibri" charset="0"/>
            </a:endParaRPr>
          </a:p>
        </p:txBody>
      </p:sp>
      <p:pic>
        <p:nvPicPr>
          <p:cNvPr id="10" name="Grafik 9" descr="Ein Bild, das Text enthält.&#10;&#10;Automatisch generierte Beschreibung">
            <a:extLst>
              <a:ext uri="{FF2B5EF4-FFF2-40B4-BE49-F238E27FC236}">
                <a16:creationId xmlns:a16="http://schemas.microsoft.com/office/drawing/2014/main" id="{E59C6DB1-599B-A447-AE4F-69911BD65A01}"/>
              </a:ext>
            </a:extLst>
          </p:cNvPr>
          <p:cNvPicPr>
            <a:picLocks noChangeAspect="1"/>
          </p:cNvPicPr>
          <p:nvPr/>
        </p:nvPicPr>
        <p:blipFill>
          <a:blip r:embed="rId2"/>
          <a:stretch>
            <a:fillRect/>
          </a:stretch>
        </p:blipFill>
        <p:spPr>
          <a:xfrm rot="16200000">
            <a:off x="10408649" y="1035263"/>
            <a:ext cx="2682781" cy="796405"/>
          </a:xfrm>
          <a:prstGeom prst="rect">
            <a:avLst/>
          </a:prstGeom>
        </p:spPr>
      </p:pic>
      <p:sp>
        <p:nvSpPr>
          <p:cNvPr id="11" name="Titel 1">
            <a:extLst>
              <a:ext uri="{FF2B5EF4-FFF2-40B4-BE49-F238E27FC236}">
                <a16:creationId xmlns:a16="http://schemas.microsoft.com/office/drawing/2014/main" id="{B242F68D-8955-3A41-BD6C-3E5C84E8A612}"/>
              </a:ext>
            </a:extLst>
          </p:cNvPr>
          <p:cNvSpPr>
            <a:spLocks noGrp="1"/>
          </p:cNvSpPr>
          <p:nvPr>
            <p:ph type="title"/>
          </p:nvPr>
        </p:nvSpPr>
        <p:spPr>
          <a:xfrm>
            <a:off x="746036" y="365760"/>
            <a:ext cx="9692640" cy="659958"/>
          </a:xfrm>
        </p:spPr>
        <p:txBody>
          <a:bodyPr>
            <a:normAutofit fontScale="90000"/>
          </a:bodyPr>
          <a:lstStyle/>
          <a:p>
            <a:pPr algn="ctr"/>
            <a:r>
              <a:rPr lang="de-DE" dirty="0">
                <a:latin typeface="Calibri" panose="020F0502020204030204" pitchFamily="34" charset="0"/>
              </a:rPr>
              <a:t>Darstellen und Gestalten</a:t>
            </a:r>
          </a:p>
        </p:txBody>
      </p:sp>
      <p:sp>
        <p:nvSpPr>
          <p:cNvPr id="7" name="Datumsplatzhalter 3">
            <a:extLst>
              <a:ext uri="{FF2B5EF4-FFF2-40B4-BE49-F238E27FC236}">
                <a16:creationId xmlns:a16="http://schemas.microsoft.com/office/drawing/2014/main" id="{DCE1EA93-59C2-4241-9D96-1F1FAECA7D90}"/>
              </a:ext>
            </a:extLst>
          </p:cNvPr>
          <p:cNvSpPr>
            <a:spLocks noGrp="1"/>
          </p:cNvSpPr>
          <p:nvPr>
            <p:ph type="dt" sz="half" idx="10"/>
          </p:nvPr>
        </p:nvSpPr>
        <p:spPr>
          <a:xfrm>
            <a:off x="9923170" y="6394407"/>
            <a:ext cx="1288997" cy="304799"/>
          </a:xfrm>
        </p:spPr>
        <p:txBody>
          <a:bodyPr/>
          <a:lstStyle/>
          <a:p>
            <a:r>
              <a:rPr lang="de-DE" dirty="0">
                <a:solidFill>
                  <a:schemeClr val="bg1">
                    <a:lumMod val="50000"/>
                  </a:schemeClr>
                </a:solidFill>
                <a:latin typeface="Calibri" panose="020F0502020204030204" pitchFamily="34" charset="0"/>
              </a:rPr>
              <a:t>Februar 2024 </a:t>
            </a:r>
            <a:endParaRPr lang="en-US" dirty="0">
              <a:solidFill>
                <a:schemeClr val="bg1">
                  <a:lumMod val="50000"/>
                </a:schemeClr>
              </a:solidFill>
              <a:latin typeface="Calibri" panose="020F0502020204030204" pitchFamily="34" charset="0"/>
            </a:endParaRPr>
          </a:p>
        </p:txBody>
      </p:sp>
    </p:spTree>
    <p:extLst>
      <p:ext uri="{BB962C8B-B14F-4D97-AF65-F5344CB8AC3E}">
        <p14:creationId xmlns:p14="http://schemas.microsoft.com/office/powerpoint/2010/main" val="3100815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BB3C299-6783-7241-8B89-63FD74FF1A18}"/>
              </a:ext>
            </a:extLst>
          </p:cNvPr>
          <p:cNvSpPr>
            <a:spLocks noGrp="1"/>
          </p:cNvSpPr>
          <p:nvPr>
            <p:ph idx="1"/>
          </p:nvPr>
        </p:nvSpPr>
        <p:spPr>
          <a:xfrm>
            <a:off x="746035" y="1190626"/>
            <a:ext cx="10064839" cy="4989512"/>
          </a:xfrm>
        </p:spPr>
        <p:txBody>
          <a:bodyPr>
            <a:normAutofit/>
          </a:bodyPr>
          <a:lstStyle/>
          <a:p>
            <a:r>
              <a:rPr lang="de-DE" sz="2400" dirty="0">
                <a:solidFill>
                  <a:schemeClr val="tx1"/>
                </a:solidFill>
                <a:latin typeface="Calibri" charset="0"/>
                <a:ea typeface="Calibri" charset="0"/>
                <a:cs typeface="Calibri" charset="0"/>
              </a:rPr>
              <a:t>Beinhaltet und vereint die Sichtweisen der 3 Naturwissenschaften:</a:t>
            </a:r>
          </a:p>
          <a:p>
            <a:pPr marL="0" indent="0">
              <a:buNone/>
            </a:pPr>
            <a:r>
              <a:rPr lang="de-DE" sz="2400" dirty="0">
                <a:solidFill>
                  <a:schemeClr val="tx1"/>
                </a:solidFill>
                <a:latin typeface="Calibri" charset="0"/>
                <a:ea typeface="Calibri" charset="0"/>
                <a:cs typeface="Calibri" charset="0"/>
              </a:rPr>
              <a:t>     Biologischer Fokus auf dem Lebendigen und Ökosystemen</a:t>
            </a:r>
          </a:p>
          <a:p>
            <a:pPr marL="0" indent="0">
              <a:buNone/>
            </a:pPr>
            <a:r>
              <a:rPr lang="de-DE" sz="2400" dirty="0">
                <a:solidFill>
                  <a:schemeClr val="tx1"/>
                </a:solidFill>
                <a:latin typeface="Calibri" charset="0"/>
                <a:ea typeface="Calibri" charset="0"/>
                <a:cs typeface="Calibri" charset="0"/>
              </a:rPr>
              <a:t>     Chemische Sicht bei der Untersuchung von Stoffen</a:t>
            </a:r>
          </a:p>
          <a:p>
            <a:pPr marL="0" indent="0">
              <a:buNone/>
            </a:pPr>
            <a:r>
              <a:rPr lang="de-DE" sz="2400" dirty="0">
                <a:solidFill>
                  <a:schemeClr val="tx1"/>
                </a:solidFill>
                <a:latin typeface="Calibri" charset="0"/>
                <a:ea typeface="Calibri" charset="0"/>
                <a:cs typeface="Calibri" charset="0"/>
              </a:rPr>
              <a:t>     Physikalische Sicht auf Gesetzmäßigkeiten der Natur</a:t>
            </a:r>
          </a:p>
          <a:p>
            <a:pPr marL="0" indent="0">
              <a:buNone/>
            </a:pPr>
            <a:endParaRPr lang="de-DE" sz="2400" dirty="0">
              <a:solidFill>
                <a:schemeClr val="tx1"/>
              </a:solidFill>
              <a:latin typeface="Calibri" charset="0"/>
              <a:ea typeface="Calibri" charset="0"/>
              <a:cs typeface="Calibri" charset="0"/>
            </a:endParaRPr>
          </a:p>
          <a:p>
            <a:r>
              <a:rPr lang="de-DE" sz="2400" dirty="0">
                <a:solidFill>
                  <a:schemeClr val="tx1"/>
                </a:solidFill>
                <a:latin typeface="Calibri" charset="0"/>
                <a:ea typeface="Calibri" charset="0"/>
                <a:cs typeface="Calibri" charset="0"/>
              </a:rPr>
              <a:t>Thematische Schwerpunkte sind u.a.:</a:t>
            </a:r>
          </a:p>
          <a:p>
            <a:pPr marL="0" indent="0">
              <a:buNone/>
            </a:pPr>
            <a:r>
              <a:rPr lang="de-DE" sz="2400" dirty="0">
                <a:solidFill>
                  <a:schemeClr val="tx1"/>
                </a:solidFill>
                <a:latin typeface="Calibri" charset="0"/>
                <a:ea typeface="Calibri" charset="0"/>
                <a:cs typeface="Calibri" charset="0"/>
              </a:rPr>
              <a:t>Jg. 7 </a:t>
            </a:r>
          </a:p>
          <a:p>
            <a:pPr marL="0" indent="0">
              <a:buNone/>
            </a:pPr>
            <a:endParaRPr lang="de-DE" sz="2400" dirty="0">
              <a:solidFill>
                <a:schemeClr val="tx1"/>
              </a:solidFill>
              <a:latin typeface="Calibri" charset="0"/>
              <a:ea typeface="Calibri" charset="0"/>
              <a:cs typeface="Calibri" charset="0"/>
            </a:endParaRPr>
          </a:p>
        </p:txBody>
      </p:sp>
      <p:sp>
        <p:nvSpPr>
          <p:cNvPr id="6" name="Foliennummernplatzhalter 5">
            <a:extLst>
              <a:ext uri="{FF2B5EF4-FFF2-40B4-BE49-F238E27FC236}">
                <a16:creationId xmlns:a16="http://schemas.microsoft.com/office/drawing/2014/main" id="{7941E874-C84B-3449-B808-AAA6BB00A3CB}"/>
              </a:ext>
            </a:extLst>
          </p:cNvPr>
          <p:cNvSpPr>
            <a:spLocks noGrp="1"/>
          </p:cNvSpPr>
          <p:nvPr>
            <p:ph type="sldNum" sz="quarter" idx="12"/>
          </p:nvPr>
        </p:nvSpPr>
        <p:spPr/>
        <p:txBody>
          <a:bodyPr>
            <a:normAutofit lnSpcReduction="10000"/>
          </a:bodyPr>
          <a:lstStyle/>
          <a:p>
            <a:fld id="{D57F1E4F-1CFF-5643-939E-217C01CDF565}" type="slidenum">
              <a:rPr lang="en-US" smtClean="0">
                <a:latin typeface="Calibri" charset="0"/>
                <a:ea typeface="Calibri" charset="0"/>
                <a:cs typeface="Calibri" charset="0"/>
              </a:rPr>
              <a:pPr/>
              <a:t>14</a:t>
            </a:fld>
            <a:endParaRPr lang="en-US" dirty="0">
              <a:latin typeface="Calibri" charset="0"/>
              <a:ea typeface="Calibri" charset="0"/>
              <a:cs typeface="Calibri" charset="0"/>
            </a:endParaRPr>
          </a:p>
        </p:txBody>
      </p:sp>
      <p:pic>
        <p:nvPicPr>
          <p:cNvPr id="10" name="Grafik 9" descr="Ein Bild, das Text enthält.&#10;&#10;Automatisch generierte Beschreibung">
            <a:extLst>
              <a:ext uri="{FF2B5EF4-FFF2-40B4-BE49-F238E27FC236}">
                <a16:creationId xmlns:a16="http://schemas.microsoft.com/office/drawing/2014/main" id="{E59C6DB1-599B-A447-AE4F-69911BD65A01}"/>
              </a:ext>
            </a:extLst>
          </p:cNvPr>
          <p:cNvPicPr>
            <a:picLocks noChangeAspect="1"/>
          </p:cNvPicPr>
          <p:nvPr/>
        </p:nvPicPr>
        <p:blipFill>
          <a:blip r:embed="rId2"/>
          <a:stretch>
            <a:fillRect/>
          </a:stretch>
        </p:blipFill>
        <p:spPr>
          <a:xfrm rot="16200000">
            <a:off x="10408649" y="1035263"/>
            <a:ext cx="2682781" cy="796405"/>
          </a:xfrm>
          <a:prstGeom prst="rect">
            <a:avLst/>
          </a:prstGeom>
        </p:spPr>
      </p:pic>
      <p:sp>
        <p:nvSpPr>
          <p:cNvPr id="11" name="Titel 1">
            <a:extLst>
              <a:ext uri="{FF2B5EF4-FFF2-40B4-BE49-F238E27FC236}">
                <a16:creationId xmlns:a16="http://schemas.microsoft.com/office/drawing/2014/main" id="{B242F68D-8955-3A41-BD6C-3E5C84E8A612}"/>
              </a:ext>
            </a:extLst>
          </p:cNvPr>
          <p:cNvSpPr>
            <a:spLocks noGrp="1"/>
          </p:cNvSpPr>
          <p:nvPr>
            <p:ph type="title"/>
          </p:nvPr>
        </p:nvSpPr>
        <p:spPr>
          <a:xfrm>
            <a:off x="746036" y="365760"/>
            <a:ext cx="9692640" cy="659958"/>
          </a:xfrm>
        </p:spPr>
        <p:txBody>
          <a:bodyPr>
            <a:normAutofit fontScale="90000"/>
          </a:bodyPr>
          <a:lstStyle/>
          <a:p>
            <a:pPr algn="ctr"/>
            <a:r>
              <a:rPr lang="de-DE" dirty="0">
                <a:latin typeface="Calibri" panose="020F0502020204030204" pitchFamily="34" charset="0"/>
              </a:rPr>
              <a:t>Naturwissenschaften</a:t>
            </a:r>
          </a:p>
        </p:txBody>
      </p:sp>
      <p:sp>
        <p:nvSpPr>
          <p:cNvPr id="7" name="Datumsplatzhalter 3">
            <a:extLst>
              <a:ext uri="{FF2B5EF4-FFF2-40B4-BE49-F238E27FC236}">
                <a16:creationId xmlns:a16="http://schemas.microsoft.com/office/drawing/2014/main" id="{DCE1EA93-59C2-4241-9D96-1F1FAECA7D90}"/>
              </a:ext>
            </a:extLst>
          </p:cNvPr>
          <p:cNvSpPr>
            <a:spLocks noGrp="1"/>
          </p:cNvSpPr>
          <p:nvPr>
            <p:ph type="dt" sz="half" idx="10"/>
          </p:nvPr>
        </p:nvSpPr>
        <p:spPr>
          <a:xfrm>
            <a:off x="9923170" y="6394407"/>
            <a:ext cx="1288997" cy="304799"/>
          </a:xfrm>
        </p:spPr>
        <p:txBody>
          <a:bodyPr/>
          <a:lstStyle/>
          <a:p>
            <a:r>
              <a:rPr lang="de-DE" dirty="0">
                <a:solidFill>
                  <a:schemeClr val="bg1">
                    <a:lumMod val="50000"/>
                  </a:schemeClr>
                </a:solidFill>
                <a:latin typeface="Calibri" panose="020F0502020204030204" pitchFamily="34" charset="0"/>
              </a:rPr>
              <a:t>Februar 2024 </a:t>
            </a:r>
            <a:endParaRPr lang="en-US" dirty="0">
              <a:solidFill>
                <a:schemeClr val="bg1">
                  <a:lumMod val="50000"/>
                </a:schemeClr>
              </a:solidFill>
              <a:latin typeface="Calibri" panose="020F0502020204030204" pitchFamily="34" charset="0"/>
            </a:endParaRPr>
          </a:p>
        </p:txBody>
      </p:sp>
      <p:pic>
        <p:nvPicPr>
          <p:cNvPr id="2" name="Grafik 1">
            <a:extLst>
              <a:ext uri="{FF2B5EF4-FFF2-40B4-BE49-F238E27FC236}">
                <a16:creationId xmlns:a16="http://schemas.microsoft.com/office/drawing/2014/main" id="{CA32BCFB-C5B9-2856-D2C7-75905E37AC02}"/>
              </a:ext>
            </a:extLst>
          </p:cNvPr>
          <p:cNvPicPr>
            <a:picLocks noChangeAspect="1"/>
          </p:cNvPicPr>
          <p:nvPr/>
        </p:nvPicPr>
        <p:blipFill>
          <a:blip r:embed="rId3">
            <a:lum/>
            <a:alphaModFix/>
          </a:blip>
          <a:srcRect/>
          <a:stretch>
            <a:fillRect/>
          </a:stretch>
        </p:blipFill>
        <p:spPr>
          <a:xfrm>
            <a:off x="524107" y="1704042"/>
            <a:ext cx="519892" cy="455958"/>
          </a:xfrm>
          <a:prstGeom prst="rect">
            <a:avLst/>
          </a:prstGeom>
          <a:noFill/>
          <a:ln>
            <a:noFill/>
          </a:ln>
        </p:spPr>
      </p:pic>
      <p:pic>
        <p:nvPicPr>
          <p:cNvPr id="4" name="Grafik 3">
            <a:extLst>
              <a:ext uri="{FF2B5EF4-FFF2-40B4-BE49-F238E27FC236}">
                <a16:creationId xmlns:a16="http://schemas.microsoft.com/office/drawing/2014/main" id="{869F63D8-DF79-81BA-5F88-AA5135A59AEA}"/>
              </a:ext>
            </a:extLst>
          </p:cNvPr>
          <p:cNvPicPr>
            <a:picLocks noChangeAspect="1"/>
          </p:cNvPicPr>
          <p:nvPr/>
        </p:nvPicPr>
        <p:blipFill>
          <a:blip r:embed="rId4">
            <a:lum/>
            <a:alphaModFix/>
          </a:blip>
          <a:srcRect/>
          <a:stretch>
            <a:fillRect/>
          </a:stretch>
        </p:blipFill>
        <p:spPr>
          <a:xfrm>
            <a:off x="562648" y="2160000"/>
            <a:ext cx="442810" cy="519092"/>
          </a:xfrm>
          <a:prstGeom prst="rect">
            <a:avLst/>
          </a:prstGeom>
          <a:noFill/>
          <a:ln>
            <a:noFill/>
          </a:ln>
        </p:spPr>
      </p:pic>
      <p:pic>
        <p:nvPicPr>
          <p:cNvPr id="5" name="Grafik 4">
            <a:extLst>
              <a:ext uri="{FF2B5EF4-FFF2-40B4-BE49-F238E27FC236}">
                <a16:creationId xmlns:a16="http://schemas.microsoft.com/office/drawing/2014/main" id="{83569D35-D116-0BE3-2F68-DA34138214BD}"/>
              </a:ext>
            </a:extLst>
          </p:cNvPr>
          <p:cNvPicPr>
            <a:picLocks noChangeAspect="1"/>
          </p:cNvPicPr>
          <p:nvPr/>
        </p:nvPicPr>
        <p:blipFill>
          <a:blip r:embed="rId5">
            <a:lum/>
            <a:alphaModFix/>
          </a:blip>
          <a:srcRect/>
          <a:stretch>
            <a:fillRect/>
          </a:stretch>
        </p:blipFill>
        <p:spPr>
          <a:xfrm>
            <a:off x="496053" y="2838324"/>
            <a:ext cx="576000" cy="503999"/>
          </a:xfrm>
          <a:prstGeom prst="rect">
            <a:avLst/>
          </a:prstGeom>
          <a:noFill/>
          <a:ln>
            <a:noFill/>
          </a:ln>
        </p:spPr>
      </p:pic>
      <p:graphicFrame>
        <p:nvGraphicFramePr>
          <p:cNvPr id="8" name="Tabelle 8">
            <a:extLst>
              <a:ext uri="{FF2B5EF4-FFF2-40B4-BE49-F238E27FC236}">
                <a16:creationId xmlns:a16="http://schemas.microsoft.com/office/drawing/2014/main" id="{80549DBD-7D7F-BA80-F8B1-BBF6AD5684B4}"/>
              </a:ext>
            </a:extLst>
          </p:cNvPr>
          <p:cNvGraphicFramePr>
            <a:graphicFrameLocks noGrp="1"/>
          </p:cNvGraphicFramePr>
          <p:nvPr>
            <p:extLst>
              <p:ext uri="{D42A27DB-BD31-4B8C-83A1-F6EECF244321}">
                <p14:modId xmlns:p14="http://schemas.microsoft.com/office/powerpoint/2010/main" val="1688755472"/>
              </p:ext>
            </p:extLst>
          </p:nvPr>
        </p:nvGraphicFramePr>
        <p:xfrm>
          <a:off x="2383670" y="4350507"/>
          <a:ext cx="8909170" cy="2238375"/>
        </p:xfrm>
        <a:graphic>
          <a:graphicData uri="http://schemas.openxmlformats.org/drawingml/2006/table">
            <a:tbl>
              <a:tblPr firstRow="1" bandRow="1">
                <a:tableStyleId>{5C22544A-7EE6-4342-B048-85BDC9FD1C3A}</a:tableStyleId>
              </a:tblPr>
              <a:tblGrid>
                <a:gridCol w="4291063">
                  <a:extLst>
                    <a:ext uri="{9D8B030D-6E8A-4147-A177-3AD203B41FA5}">
                      <a16:colId xmlns:a16="http://schemas.microsoft.com/office/drawing/2014/main" val="2166457399"/>
                    </a:ext>
                  </a:extLst>
                </a:gridCol>
                <a:gridCol w="4618107">
                  <a:extLst>
                    <a:ext uri="{9D8B030D-6E8A-4147-A177-3AD203B41FA5}">
                      <a16:colId xmlns:a16="http://schemas.microsoft.com/office/drawing/2014/main" val="2175582154"/>
                    </a:ext>
                  </a:extLst>
                </a:gridCol>
              </a:tblGrid>
              <a:tr h="370840">
                <a:tc>
                  <a:txBody>
                    <a:bodyPr/>
                    <a:lstStyle/>
                    <a:p>
                      <a:pPr algn="just">
                        <a:lnSpc>
                          <a:spcPct val="200000"/>
                        </a:lnSpc>
                      </a:pPr>
                      <a:r>
                        <a:rPr lang="de-DE" b="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Boden</a:t>
                      </a:r>
                    </a:p>
                  </a:txBody>
                  <a:tcPr>
                    <a:noFill/>
                  </a:tcPr>
                </a:tc>
                <a:tc>
                  <a:txBody>
                    <a:bodyPr/>
                    <a:lstStyle/>
                    <a:p>
                      <a:pPr algn="just">
                        <a:lnSpc>
                          <a:spcPct val="200000"/>
                        </a:lnSpc>
                      </a:pPr>
                      <a:r>
                        <a:rPr lang="de-DE" b="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     Jg. 8    Mobilität und Energie /Landwirtschaft </a:t>
                      </a:r>
                    </a:p>
                  </a:txBody>
                  <a:tcPr>
                    <a:noFill/>
                  </a:tcPr>
                </a:tc>
                <a:extLst>
                  <a:ext uri="{0D108BD9-81ED-4DB2-BD59-A6C34878D82A}">
                    <a16:rowId xmlns:a16="http://schemas.microsoft.com/office/drawing/2014/main" val="3614714229"/>
                  </a:ext>
                </a:extLst>
              </a:tr>
              <a:tr h="370840">
                <a:tc>
                  <a:txBody>
                    <a:bodyPr/>
                    <a:lstStyle/>
                    <a:p>
                      <a:pPr algn="just">
                        <a:lnSpc>
                          <a:spcPct val="200000"/>
                        </a:lnSpc>
                      </a:pPr>
                      <a:r>
                        <a:rPr lang="de-DE"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Stoffe und ihr Recycling/</a:t>
                      </a:r>
                    </a:p>
                    <a:p>
                      <a:pPr algn="just">
                        <a:lnSpc>
                          <a:spcPct val="200000"/>
                        </a:lnSpc>
                      </a:pPr>
                      <a:r>
                        <a:rPr lang="de-DE"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Wertstoffe aus dem Müll </a:t>
                      </a:r>
                    </a:p>
                  </a:txBody>
                  <a:tcPr>
                    <a:noFill/>
                  </a:tcPr>
                </a:tc>
                <a:tc>
                  <a:txBody>
                    <a:bodyPr/>
                    <a:lstStyle/>
                    <a:p>
                      <a:pPr algn="just">
                        <a:lnSpc>
                          <a:spcPct val="200000"/>
                        </a:lnSpc>
                      </a:pPr>
                      <a:r>
                        <a:rPr lang="de-DE"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     Jg. 9  Verantwortungsvoller Umgang    </a:t>
                      </a:r>
                    </a:p>
                    <a:p>
                      <a:pPr algn="just">
                        <a:lnSpc>
                          <a:spcPct val="200000"/>
                        </a:lnSpc>
                      </a:pPr>
                      <a:r>
                        <a:rPr lang="de-DE"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               mit unserer Haut/ Astronomie</a:t>
                      </a:r>
                    </a:p>
                  </a:txBody>
                  <a:tcPr>
                    <a:noFill/>
                  </a:tcPr>
                </a:tc>
                <a:extLst>
                  <a:ext uri="{0D108BD9-81ED-4DB2-BD59-A6C34878D82A}">
                    <a16:rowId xmlns:a16="http://schemas.microsoft.com/office/drawing/2014/main" val="1631693547"/>
                  </a:ext>
                </a:extLst>
              </a:tr>
              <a:tr h="370840">
                <a:tc>
                  <a:txBody>
                    <a:bodyPr/>
                    <a:lstStyle/>
                    <a:p>
                      <a:pPr algn="just">
                        <a:lnSpc>
                          <a:spcPct val="200000"/>
                        </a:lnSpc>
                      </a:pPr>
                      <a:r>
                        <a:rPr lang="de-DE"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Farben</a:t>
                      </a:r>
                    </a:p>
                  </a:txBody>
                  <a:tcPr>
                    <a:noFill/>
                  </a:tcPr>
                </a:tc>
                <a:tc>
                  <a:txBody>
                    <a:bodyPr/>
                    <a:lstStyle/>
                    <a:p>
                      <a:pPr algn="just">
                        <a:lnSpc>
                          <a:spcPct val="200000"/>
                        </a:lnSpc>
                      </a:pPr>
                      <a:r>
                        <a:rPr lang="de-DE"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      Jg. 10  Medikamente /Kleidung </a:t>
                      </a:r>
                    </a:p>
                  </a:txBody>
                  <a:tcPr>
                    <a:noFill/>
                  </a:tcPr>
                </a:tc>
                <a:extLst>
                  <a:ext uri="{0D108BD9-81ED-4DB2-BD59-A6C34878D82A}">
                    <a16:rowId xmlns:a16="http://schemas.microsoft.com/office/drawing/2014/main" val="2516368775"/>
                  </a:ext>
                </a:extLst>
              </a:tr>
            </a:tbl>
          </a:graphicData>
        </a:graphic>
      </p:graphicFrame>
      <p:pic>
        <p:nvPicPr>
          <p:cNvPr id="9" name="Grafik 8">
            <a:extLst>
              <a:ext uri="{FF2B5EF4-FFF2-40B4-BE49-F238E27FC236}">
                <a16:creationId xmlns:a16="http://schemas.microsoft.com/office/drawing/2014/main" id="{EAC3ED6C-448C-D2FE-1237-E9954714C3E7}"/>
              </a:ext>
            </a:extLst>
          </p:cNvPr>
          <p:cNvPicPr>
            <a:picLocks noChangeAspect="1"/>
          </p:cNvPicPr>
          <p:nvPr/>
        </p:nvPicPr>
        <p:blipFill>
          <a:blip r:embed="rId6">
            <a:lum/>
            <a:alphaModFix/>
          </a:blip>
          <a:srcRect/>
          <a:stretch>
            <a:fillRect/>
          </a:stretch>
        </p:blipFill>
        <p:spPr>
          <a:xfrm>
            <a:off x="1848762" y="4541792"/>
            <a:ext cx="362542" cy="362996"/>
          </a:xfrm>
          <a:prstGeom prst="rect">
            <a:avLst/>
          </a:prstGeom>
          <a:noFill/>
          <a:ln>
            <a:noFill/>
          </a:ln>
        </p:spPr>
      </p:pic>
      <p:pic>
        <p:nvPicPr>
          <p:cNvPr id="12" name="Grafik 11">
            <a:extLst>
              <a:ext uri="{FF2B5EF4-FFF2-40B4-BE49-F238E27FC236}">
                <a16:creationId xmlns:a16="http://schemas.microsoft.com/office/drawing/2014/main" id="{02BC710D-6779-13CE-0027-EBD334E5742C}"/>
              </a:ext>
            </a:extLst>
          </p:cNvPr>
          <p:cNvPicPr>
            <a:picLocks noChangeAspect="1"/>
          </p:cNvPicPr>
          <p:nvPr/>
        </p:nvPicPr>
        <p:blipFill>
          <a:blip r:embed="rId7">
            <a:lum/>
            <a:alphaModFix/>
          </a:blip>
          <a:srcRect/>
          <a:stretch>
            <a:fillRect/>
          </a:stretch>
        </p:blipFill>
        <p:spPr>
          <a:xfrm>
            <a:off x="1796095" y="5058208"/>
            <a:ext cx="506902" cy="511764"/>
          </a:xfrm>
          <a:prstGeom prst="rect">
            <a:avLst/>
          </a:prstGeom>
          <a:noFill/>
          <a:ln>
            <a:noFill/>
          </a:ln>
        </p:spPr>
      </p:pic>
      <p:pic>
        <p:nvPicPr>
          <p:cNvPr id="13" name="Grafik 12">
            <a:extLst>
              <a:ext uri="{FF2B5EF4-FFF2-40B4-BE49-F238E27FC236}">
                <a16:creationId xmlns:a16="http://schemas.microsoft.com/office/drawing/2014/main" id="{F5CEE696-3BF6-797A-A4E9-1AD6518778A6}"/>
              </a:ext>
            </a:extLst>
          </p:cNvPr>
          <p:cNvPicPr>
            <a:picLocks noChangeAspect="1"/>
          </p:cNvPicPr>
          <p:nvPr/>
        </p:nvPicPr>
        <p:blipFill>
          <a:blip r:embed="rId8">
            <a:lum/>
            <a:alphaModFix/>
          </a:blip>
          <a:srcRect/>
          <a:stretch>
            <a:fillRect/>
          </a:stretch>
        </p:blipFill>
        <p:spPr>
          <a:xfrm>
            <a:off x="1832788" y="6056434"/>
            <a:ext cx="544366" cy="577224"/>
          </a:xfrm>
          <a:prstGeom prst="rect">
            <a:avLst/>
          </a:prstGeom>
          <a:noFill/>
          <a:ln>
            <a:noFill/>
          </a:ln>
        </p:spPr>
      </p:pic>
      <p:pic>
        <p:nvPicPr>
          <p:cNvPr id="14" name="Grafik 13">
            <a:extLst>
              <a:ext uri="{FF2B5EF4-FFF2-40B4-BE49-F238E27FC236}">
                <a16:creationId xmlns:a16="http://schemas.microsoft.com/office/drawing/2014/main" id="{BB56E605-0DFF-4713-36E1-EDD87A71DC60}"/>
              </a:ext>
            </a:extLst>
          </p:cNvPr>
          <p:cNvPicPr>
            <a:picLocks noChangeAspect="1"/>
          </p:cNvPicPr>
          <p:nvPr/>
        </p:nvPicPr>
        <p:blipFill>
          <a:blip r:embed="rId9">
            <a:lum/>
            <a:alphaModFix/>
          </a:blip>
          <a:srcRect/>
          <a:stretch>
            <a:fillRect/>
          </a:stretch>
        </p:blipFill>
        <p:spPr>
          <a:xfrm>
            <a:off x="5935926" y="4486754"/>
            <a:ext cx="719359" cy="411889"/>
          </a:xfrm>
          <a:prstGeom prst="rect">
            <a:avLst/>
          </a:prstGeom>
          <a:noFill/>
          <a:ln>
            <a:noFill/>
          </a:ln>
        </p:spPr>
      </p:pic>
      <p:pic>
        <p:nvPicPr>
          <p:cNvPr id="15" name="Grafik 14">
            <a:extLst>
              <a:ext uri="{FF2B5EF4-FFF2-40B4-BE49-F238E27FC236}">
                <a16:creationId xmlns:a16="http://schemas.microsoft.com/office/drawing/2014/main" id="{4B5A811A-F3B8-17DE-3A2B-12735A1CC831}"/>
              </a:ext>
            </a:extLst>
          </p:cNvPr>
          <p:cNvPicPr>
            <a:picLocks noChangeAspect="1"/>
          </p:cNvPicPr>
          <p:nvPr/>
        </p:nvPicPr>
        <p:blipFill>
          <a:blip r:embed="rId10">
            <a:lum/>
            <a:alphaModFix/>
          </a:blip>
          <a:srcRect/>
          <a:stretch>
            <a:fillRect/>
          </a:stretch>
        </p:blipFill>
        <p:spPr>
          <a:xfrm>
            <a:off x="5992073" y="5648544"/>
            <a:ext cx="456937" cy="391171"/>
          </a:xfrm>
          <a:prstGeom prst="rect">
            <a:avLst/>
          </a:prstGeom>
          <a:noFill/>
          <a:ln>
            <a:noFill/>
          </a:ln>
        </p:spPr>
      </p:pic>
    </p:spTree>
    <p:extLst>
      <p:ext uri="{BB962C8B-B14F-4D97-AF65-F5344CB8AC3E}">
        <p14:creationId xmlns:p14="http://schemas.microsoft.com/office/powerpoint/2010/main" val="14264619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BB3C299-6783-7241-8B89-63FD74FF1A18}"/>
              </a:ext>
            </a:extLst>
          </p:cNvPr>
          <p:cNvSpPr>
            <a:spLocks noGrp="1"/>
          </p:cNvSpPr>
          <p:nvPr>
            <p:ph idx="1"/>
          </p:nvPr>
        </p:nvSpPr>
        <p:spPr>
          <a:xfrm>
            <a:off x="468351" y="1025718"/>
            <a:ext cx="9835376" cy="5466522"/>
          </a:xfrm>
        </p:spPr>
        <p:txBody>
          <a:bodyPr>
            <a:normAutofit fontScale="77500" lnSpcReduction="20000"/>
          </a:bodyPr>
          <a:lstStyle/>
          <a:p>
            <a:pPr>
              <a:buFont typeface="Courier New" panose="02070309020205020404" pitchFamily="49" charset="0"/>
              <a:buChar char="o"/>
            </a:pPr>
            <a:r>
              <a:rPr lang="de-DE" sz="2400" dirty="0">
                <a:solidFill>
                  <a:schemeClr val="tx1"/>
                </a:solidFill>
                <a:latin typeface="Calibri" charset="0"/>
                <a:ea typeface="Calibri" charset="0"/>
                <a:cs typeface="Calibri" charset="0"/>
              </a:rPr>
              <a:t>Beinhaltet die Fächer </a:t>
            </a:r>
            <a:r>
              <a:rPr lang="de-DE" sz="2400" b="1" dirty="0">
                <a:solidFill>
                  <a:schemeClr val="tx1"/>
                </a:solidFill>
                <a:latin typeface="Calibri" charset="0"/>
                <a:ea typeface="Calibri" charset="0"/>
                <a:cs typeface="Calibri" charset="0"/>
              </a:rPr>
              <a:t>Technik</a:t>
            </a:r>
            <a:r>
              <a:rPr lang="de-DE" sz="2400" dirty="0">
                <a:solidFill>
                  <a:schemeClr val="tx1"/>
                </a:solidFill>
                <a:latin typeface="Calibri" charset="0"/>
                <a:ea typeface="Calibri" charset="0"/>
                <a:cs typeface="Calibri" charset="0"/>
              </a:rPr>
              <a:t>, </a:t>
            </a:r>
            <a:r>
              <a:rPr lang="de-DE" sz="2400" b="1" dirty="0">
                <a:solidFill>
                  <a:schemeClr val="tx1"/>
                </a:solidFill>
                <a:latin typeface="Calibri" charset="0"/>
                <a:ea typeface="Calibri" charset="0"/>
                <a:cs typeface="Calibri" charset="0"/>
              </a:rPr>
              <a:t>Hauswirtschaft</a:t>
            </a:r>
            <a:r>
              <a:rPr lang="de-DE" sz="2400" dirty="0">
                <a:solidFill>
                  <a:schemeClr val="tx1"/>
                </a:solidFill>
                <a:latin typeface="Calibri" charset="0"/>
                <a:ea typeface="Calibri" charset="0"/>
                <a:cs typeface="Calibri" charset="0"/>
              </a:rPr>
              <a:t> und </a:t>
            </a:r>
            <a:r>
              <a:rPr lang="de-DE" sz="2400" b="1" dirty="0">
                <a:solidFill>
                  <a:schemeClr val="tx1"/>
                </a:solidFill>
                <a:latin typeface="Calibri" charset="0"/>
                <a:ea typeface="Calibri" charset="0"/>
                <a:cs typeface="Calibri" charset="0"/>
              </a:rPr>
              <a:t>Wirtschaft</a:t>
            </a:r>
            <a:endParaRPr lang="de-DE" sz="2400" dirty="0">
              <a:solidFill>
                <a:schemeClr val="tx1"/>
              </a:solidFill>
              <a:latin typeface="Calibri" charset="0"/>
              <a:ea typeface="Calibri" charset="0"/>
              <a:cs typeface="Calibri" charset="0"/>
            </a:endParaRPr>
          </a:p>
          <a:p>
            <a:pPr>
              <a:buFont typeface="Courier New" panose="02070309020205020404" pitchFamily="49" charset="0"/>
              <a:buChar char="o"/>
            </a:pPr>
            <a:r>
              <a:rPr lang="de-DE" sz="2400" dirty="0">
                <a:solidFill>
                  <a:schemeClr val="tx1"/>
                </a:solidFill>
                <a:latin typeface="Calibri" charset="0"/>
                <a:ea typeface="Calibri" charset="0"/>
                <a:cs typeface="Calibri" charset="0"/>
              </a:rPr>
              <a:t>Entwicklung einer ökonomischen, haushaltsbezogenen, technischen </a:t>
            </a:r>
          </a:p>
          <a:p>
            <a:pPr marL="0" indent="0">
              <a:buNone/>
            </a:pPr>
            <a:r>
              <a:rPr lang="de-DE" sz="2400" dirty="0">
                <a:solidFill>
                  <a:schemeClr val="tx1"/>
                </a:solidFill>
                <a:latin typeface="Calibri" charset="0"/>
                <a:ea typeface="Calibri" charset="0"/>
                <a:cs typeface="Calibri" charset="0"/>
              </a:rPr>
              <a:t>   sowie informationstechnologischen Grundbildung. </a:t>
            </a:r>
          </a:p>
          <a:p>
            <a:pPr>
              <a:buFont typeface="Courier New" panose="02070309020205020404" pitchFamily="49" charset="0"/>
              <a:buChar char="o"/>
            </a:pPr>
            <a:r>
              <a:rPr lang="de-DE" sz="2400" dirty="0">
                <a:solidFill>
                  <a:schemeClr val="tx1"/>
                </a:solidFill>
                <a:latin typeface="Calibri" charset="0"/>
                <a:ea typeface="Calibri" charset="0"/>
                <a:cs typeface="Calibri" charset="0"/>
              </a:rPr>
              <a:t>Befähigung zum verantwortlichen Entscheiden und Handeln in arbeitsrelevanten Lebenssituationen.</a:t>
            </a:r>
          </a:p>
          <a:p>
            <a:pPr>
              <a:buFont typeface="Wingdings" pitchFamily="2" charset="2"/>
              <a:buChar char="Ø"/>
            </a:pPr>
            <a:r>
              <a:rPr lang="de-DE" sz="2400" b="1" dirty="0">
                <a:solidFill>
                  <a:schemeClr val="tx1"/>
                </a:solidFill>
                <a:latin typeface="Calibri" charset="0"/>
                <a:ea typeface="Calibri" charset="0"/>
                <a:cs typeface="Calibri" charset="0"/>
                <a:sym typeface="Wingdings" pitchFamily="2" charset="2"/>
              </a:rPr>
              <a:t> Ziel </a:t>
            </a:r>
            <a:r>
              <a:rPr lang="de-DE" sz="2400" dirty="0">
                <a:solidFill>
                  <a:schemeClr val="tx1"/>
                </a:solidFill>
                <a:latin typeface="Calibri" charset="0"/>
                <a:ea typeface="Calibri" charset="0"/>
                <a:cs typeface="Calibri" charset="0"/>
                <a:sym typeface="Wingdings" pitchFamily="2" charset="2"/>
              </a:rPr>
              <a:t>Lebenswelt für Schüler*innen erfahrbar und durchschaubar machen.</a:t>
            </a:r>
          </a:p>
          <a:p>
            <a:pPr marL="0" indent="0">
              <a:buNone/>
            </a:pPr>
            <a:r>
              <a:rPr lang="de-DE" sz="2400" b="1" dirty="0">
                <a:solidFill>
                  <a:schemeClr val="tx1"/>
                </a:solidFill>
                <a:latin typeface="Calibri" charset="0"/>
                <a:ea typeface="Calibri" charset="0"/>
                <a:cs typeface="Calibri" charset="0"/>
                <a:sym typeface="Wingdings" pitchFamily="2" charset="2"/>
              </a:rPr>
              <a:t>Inhaltliche Schwerpunkte sind unter anderem:</a:t>
            </a:r>
          </a:p>
          <a:p>
            <a:pPr marL="0" indent="0">
              <a:buNone/>
            </a:pPr>
            <a:r>
              <a:rPr lang="de-DE" sz="2400" b="1" dirty="0">
                <a:solidFill>
                  <a:schemeClr val="tx1"/>
                </a:solidFill>
                <a:latin typeface="Calibri" charset="0"/>
                <a:ea typeface="Calibri" charset="0"/>
                <a:cs typeface="Calibri" charset="0"/>
                <a:sym typeface="Wingdings" pitchFamily="2" charset="2"/>
              </a:rPr>
              <a:t>Wirtschaft: </a:t>
            </a:r>
          </a:p>
          <a:p>
            <a:pPr marL="0" indent="0">
              <a:buNone/>
            </a:pPr>
            <a:r>
              <a:rPr lang="de-DE" sz="2400" dirty="0">
                <a:solidFill>
                  <a:schemeClr val="tx1"/>
                </a:solidFill>
                <a:latin typeface="Calibri" charset="0"/>
                <a:ea typeface="Calibri" charset="0"/>
                <a:cs typeface="Calibri" charset="0"/>
                <a:sym typeface="Wingdings" pitchFamily="2" charset="2"/>
              </a:rPr>
              <a:t>Wandel der Arbeitswelt, Grundprinzipien von Märkten, nachhaltiges wirtschaftliches Handeln</a:t>
            </a:r>
          </a:p>
          <a:p>
            <a:pPr marL="0" indent="0">
              <a:buNone/>
            </a:pPr>
            <a:r>
              <a:rPr lang="de-DE" sz="2400" b="1" dirty="0">
                <a:solidFill>
                  <a:schemeClr val="tx1"/>
                </a:solidFill>
                <a:latin typeface="Calibri" charset="0"/>
                <a:ea typeface="Calibri" charset="0"/>
                <a:cs typeface="Calibri" charset="0"/>
                <a:sym typeface="Wingdings" pitchFamily="2" charset="2"/>
              </a:rPr>
              <a:t>Hauswirtschaft: </a:t>
            </a:r>
          </a:p>
          <a:p>
            <a:pPr marL="0" indent="0">
              <a:buNone/>
            </a:pPr>
            <a:r>
              <a:rPr lang="de-DE" sz="2400" dirty="0">
                <a:solidFill>
                  <a:schemeClr val="tx1"/>
                </a:solidFill>
                <a:latin typeface="Calibri" charset="0"/>
                <a:ea typeface="Calibri" charset="0"/>
                <a:cs typeface="Calibri" charset="0"/>
                <a:sym typeface="Wingdings" pitchFamily="2" charset="2"/>
              </a:rPr>
              <a:t>Haushaltsmanagement, Gesundheit und Ernährung, Konsum und Verantwortung</a:t>
            </a:r>
          </a:p>
          <a:p>
            <a:pPr marL="0" indent="0">
              <a:buNone/>
            </a:pPr>
            <a:r>
              <a:rPr lang="de-DE" sz="2400" b="1" dirty="0">
                <a:solidFill>
                  <a:schemeClr val="tx1"/>
                </a:solidFill>
                <a:latin typeface="Calibri" charset="0"/>
                <a:ea typeface="Calibri" charset="0"/>
                <a:cs typeface="Calibri" charset="0"/>
                <a:sym typeface="Wingdings" pitchFamily="2" charset="2"/>
              </a:rPr>
              <a:t>Technik:</a:t>
            </a:r>
          </a:p>
          <a:p>
            <a:pPr marL="0" indent="0">
              <a:buNone/>
            </a:pPr>
            <a:r>
              <a:rPr lang="de-DE" sz="2400" dirty="0">
                <a:solidFill>
                  <a:schemeClr val="tx1"/>
                </a:solidFill>
                <a:latin typeface="Calibri" charset="0"/>
                <a:ea typeface="Calibri" charset="0"/>
                <a:cs typeface="Calibri" charset="0"/>
                <a:sym typeface="Wingdings" pitchFamily="2" charset="2"/>
              </a:rPr>
              <a:t>Zukunftsgestaltung durch Technik, Maschinen und Roboter in der Arbeitswelt, Gebäudetechnik</a:t>
            </a:r>
          </a:p>
        </p:txBody>
      </p:sp>
      <p:sp>
        <p:nvSpPr>
          <p:cNvPr id="6" name="Foliennummernplatzhalter 5">
            <a:extLst>
              <a:ext uri="{FF2B5EF4-FFF2-40B4-BE49-F238E27FC236}">
                <a16:creationId xmlns:a16="http://schemas.microsoft.com/office/drawing/2014/main" id="{7941E874-C84B-3449-B808-AAA6BB00A3CB}"/>
              </a:ext>
            </a:extLst>
          </p:cNvPr>
          <p:cNvSpPr>
            <a:spLocks noGrp="1"/>
          </p:cNvSpPr>
          <p:nvPr>
            <p:ph type="sldNum" sz="quarter" idx="12"/>
          </p:nvPr>
        </p:nvSpPr>
        <p:spPr/>
        <p:txBody>
          <a:bodyPr>
            <a:normAutofit lnSpcReduction="10000"/>
          </a:bodyPr>
          <a:lstStyle/>
          <a:p>
            <a:fld id="{D57F1E4F-1CFF-5643-939E-217C01CDF565}" type="slidenum">
              <a:rPr lang="en-US" smtClean="0">
                <a:latin typeface="Calibri" charset="0"/>
                <a:ea typeface="Calibri" charset="0"/>
                <a:cs typeface="Calibri" charset="0"/>
              </a:rPr>
              <a:pPr/>
              <a:t>15</a:t>
            </a:fld>
            <a:endParaRPr lang="en-US" dirty="0">
              <a:latin typeface="Calibri" charset="0"/>
              <a:ea typeface="Calibri" charset="0"/>
              <a:cs typeface="Calibri" charset="0"/>
            </a:endParaRPr>
          </a:p>
        </p:txBody>
      </p:sp>
      <p:pic>
        <p:nvPicPr>
          <p:cNvPr id="10" name="Grafik 9" descr="Ein Bild, das Text enthält.&#10;&#10;Automatisch generierte Beschreibung">
            <a:extLst>
              <a:ext uri="{FF2B5EF4-FFF2-40B4-BE49-F238E27FC236}">
                <a16:creationId xmlns:a16="http://schemas.microsoft.com/office/drawing/2014/main" id="{E59C6DB1-599B-A447-AE4F-69911BD65A01}"/>
              </a:ext>
            </a:extLst>
          </p:cNvPr>
          <p:cNvPicPr>
            <a:picLocks noChangeAspect="1"/>
          </p:cNvPicPr>
          <p:nvPr/>
        </p:nvPicPr>
        <p:blipFill>
          <a:blip r:embed="rId2"/>
          <a:stretch>
            <a:fillRect/>
          </a:stretch>
        </p:blipFill>
        <p:spPr>
          <a:xfrm rot="16200000">
            <a:off x="10408649" y="1035263"/>
            <a:ext cx="2682781" cy="796405"/>
          </a:xfrm>
          <a:prstGeom prst="rect">
            <a:avLst/>
          </a:prstGeom>
        </p:spPr>
      </p:pic>
      <p:sp>
        <p:nvSpPr>
          <p:cNvPr id="11" name="Titel 1">
            <a:extLst>
              <a:ext uri="{FF2B5EF4-FFF2-40B4-BE49-F238E27FC236}">
                <a16:creationId xmlns:a16="http://schemas.microsoft.com/office/drawing/2014/main" id="{B242F68D-8955-3A41-BD6C-3E5C84E8A612}"/>
              </a:ext>
            </a:extLst>
          </p:cNvPr>
          <p:cNvSpPr>
            <a:spLocks noGrp="1"/>
          </p:cNvSpPr>
          <p:nvPr>
            <p:ph type="title"/>
          </p:nvPr>
        </p:nvSpPr>
        <p:spPr>
          <a:xfrm>
            <a:off x="468351" y="158794"/>
            <a:ext cx="9692640" cy="659958"/>
          </a:xfrm>
        </p:spPr>
        <p:txBody>
          <a:bodyPr>
            <a:normAutofit fontScale="90000"/>
          </a:bodyPr>
          <a:lstStyle/>
          <a:p>
            <a:pPr algn="ctr"/>
            <a:r>
              <a:rPr lang="de-DE" dirty="0">
                <a:latin typeface="Calibri" panose="020F0502020204030204" pitchFamily="34" charset="0"/>
              </a:rPr>
              <a:t>Wirtschaft und Arbeitswelt </a:t>
            </a:r>
          </a:p>
        </p:txBody>
      </p:sp>
      <p:sp>
        <p:nvSpPr>
          <p:cNvPr id="7" name="Datumsplatzhalter 3">
            <a:extLst>
              <a:ext uri="{FF2B5EF4-FFF2-40B4-BE49-F238E27FC236}">
                <a16:creationId xmlns:a16="http://schemas.microsoft.com/office/drawing/2014/main" id="{DCE1EA93-59C2-4241-9D96-1F1FAECA7D90}"/>
              </a:ext>
            </a:extLst>
          </p:cNvPr>
          <p:cNvSpPr>
            <a:spLocks noGrp="1"/>
          </p:cNvSpPr>
          <p:nvPr>
            <p:ph type="dt" sz="half" idx="10"/>
          </p:nvPr>
        </p:nvSpPr>
        <p:spPr>
          <a:xfrm>
            <a:off x="9923170" y="6394407"/>
            <a:ext cx="1288997" cy="304799"/>
          </a:xfrm>
        </p:spPr>
        <p:txBody>
          <a:bodyPr/>
          <a:lstStyle/>
          <a:p>
            <a:r>
              <a:rPr lang="de-DE" dirty="0">
                <a:solidFill>
                  <a:schemeClr val="bg1">
                    <a:lumMod val="50000"/>
                  </a:schemeClr>
                </a:solidFill>
                <a:latin typeface="Calibri" panose="020F0502020204030204" pitchFamily="34" charset="0"/>
              </a:rPr>
              <a:t>Februar 2024 </a:t>
            </a:r>
            <a:endParaRPr lang="en-US" dirty="0">
              <a:solidFill>
                <a:schemeClr val="bg1">
                  <a:lumMod val="50000"/>
                </a:schemeClr>
              </a:solidFill>
              <a:latin typeface="Calibri" panose="020F0502020204030204" pitchFamily="34" charset="0"/>
            </a:endParaRPr>
          </a:p>
        </p:txBody>
      </p:sp>
      <p:graphicFrame>
        <p:nvGraphicFramePr>
          <p:cNvPr id="4" name="Inhaltsplatzhalter 6">
            <a:extLst>
              <a:ext uri="{FF2B5EF4-FFF2-40B4-BE49-F238E27FC236}">
                <a16:creationId xmlns:a16="http://schemas.microsoft.com/office/drawing/2014/main" id="{6CC4EFCD-F330-2B20-E901-9E2B34E1F088}"/>
              </a:ext>
            </a:extLst>
          </p:cNvPr>
          <p:cNvGraphicFramePr>
            <a:graphicFrameLocks/>
          </p:cNvGraphicFramePr>
          <p:nvPr>
            <p:extLst>
              <p:ext uri="{D42A27DB-BD31-4B8C-83A1-F6EECF244321}">
                <p14:modId xmlns:p14="http://schemas.microsoft.com/office/powerpoint/2010/main" val="1503276125"/>
              </p:ext>
            </p:extLst>
          </p:nvPr>
        </p:nvGraphicFramePr>
        <p:xfrm>
          <a:off x="2617442" y="68716"/>
          <a:ext cx="8594725"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21007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BB3C299-6783-7241-8B89-63FD74FF1A18}"/>
              </a:ext>
            </a:extLst>
          </p:cNvPr>
          <p:cNvSpPr>
            <a:spLocks noGrp="1"/>
          </p:cNvSpPr>
          <p:nvPr>
            <p:ph idx="1"/>
          </p:nvPr>
        </p:nvSpPr>
        <p:spPr>
          <a:xfrm>
            <a:off x="902208" y="1158240"/>
            <a:ext cx="9887712" cy="5236167"/>
          </a:xfrm>
        </p:spPr>
        <p:txBody>
          <a:bodyPr>
            <a:normAutofit/>
          </a:bodyPr>
          <a:lstStyle/>
          <a:p>
            <a:pPr marL="342900" indent="-342900">
              <a:lnSpc>
                <a:spcPct val="100000"/>
              </a:lnSpc>
              <a:spcBef>
                <a:spcPts val="600"/>
              </a:spcBef>
            </a:pPr>
            <a:r>
              <a:rPr lang="de-DE" sz="2400" dirty="0">
                <a:solidFill>
                  <a:schemeClr val="tx1">
                    <a:lumMod val="75000"/>
                    <a:lumOff val="25000"/>
                  </a:schemeClr>
                </a:solidFill>
                <a:latin typeface="Calibri" charset="0"/>
                <a:ea typeface="Calibri" charset="0"/>
                <a:cs typeface="Calibri" charset="0"/>
              </a:rPr>
              <a:t>WP Informatik – digitale Technik verstehen und sinnvoll einsetzen</a:t>
            </a:r>
          </a:p>
          <a:p>
            <a:pPr marL="342900" indent="-342900">
              <a:lnSpc>
                <a:spcPct val="100000"/>
              </a:lnSpc>
              <a:spcBef>
                <a:spcPts val="600"/>
              </a:spcBef>
            </a:pPr>
            <a:r>
              <a:rPr lang="de-DE" sz="2400" dirty="0">
                <a:solidFill>
                  <a:schemeClr val="tx1">
                    <a:lumMod val="75000"/>
                    <a:lumOff val="25000"/>
                  </a:schemeClr>
                </a:solidFill>
                <a:latin typeface="Calibri" charset="0"/>
                <a:ea typeface="Calibri" charset="0"/>
                <a:cs typeface="Calibri" charset="0"/>
              </a:rPr>
              <a:t>kann auch ohne Vorkenntnisse gewählt werden</a:t>
            </a:r>
          </a:p>
          <a:p>
            <a:pPr marL="342900" indent="-342900">
              <a:lnSpc>
                <a:spcPct val="100000"/>
              </a:lnSpc>
              <a:spcBef>
                <a:spcPts val="600"/>
              </a:spcBef>
              <a:spcAft>
                <a:spcPts val="0"/>
              </a:spcAft>
            </a:pPr>
            <a:r>
              <a:rPr lang="de-DE" sz="2400" dirty="0">
                <a:solidFill>
                  <a:schemeClr val="tx1">
                    <a:lumMod val="75000"/>
                    <a:lumOff val="25000"/>
                  </a:schemeClr>
                </a:solidFill>
                <a:latin typeface="Calibri" charset="0"/>
                <a:ea typeface="Calibri" charset="0"/>
                <a:cs typeface="Calibri" charset="0"/>
              </a:rPr>
              <a:t>Benötigte Eigenschaften: </a:t>
            </a:r>
          </a:p>
          <a:p>
            <a:pPr marL="800100" lvl="1" indent="-342900">
              <a:lnSpc>
                <a:spcPct val="100000"/>
              </a:lnSpc>
              <a:spcBef>
                <a:spcPts val="600"/>
              </a:spcBef>
              <a:buFont typeface="Wingdings" pitchFamily="2" charset="2"/>
              <a:buChar char="Ø"/>
            </a:pPr>
            <a:r>
              <a:rPr lang="de-DE" sz="2400" dirty="0">
                <a:solidFill>
                  <a:schemeClr val="tx1">
                    <a:lumMod val="75000"/>
                    <a:lumOff val="25000"/>
                  </a:schemeClr>
                </a:solidFill>
                <a:latin typeface="Calibri" charset="0"/>
                <a:ea typeface="Calibri" charset="0"/>
                <a:cs typeface="Calibri" charset="0"/>
              </a:rPr>
              <a:t>Bereitschaft, sich mit Programmiersprachen, Algorithmen und Zahlen- oder Zeichencodierung zu beschäftigen </a:t>
            </a:r>
          </a:p>
          <a:p>
            <a:pPr marL="800100" lvl="1" indent="-342900">
              <a:lnSpc>
                <a:spcPct val="100000"/>
              </a:lnSpc>
              <a:buFont typeface="Wingdings" pitchFamily="2" charset="2"/>
              <a:buChar char="Ø"/>
            </a:pPr>
            <a:r>
              <a:rPr lang="de-DE" sz="2400" dirty="0">
                <a:solidFill>
                  <a:schemeClr val="tx1">
                    <a:lumMod val="75000"/>
                    <a:lumOff val="25000"/>
                  </a:schemeClr>
                </a:solidFill>
                <a:latin typeface="Calibri" charset="0"/>
                <a:ea typeface="Calibri" charset="0"/>
                <a:cs typeface="Calibri" charset="0"/>
              </a:rPr>
              <a:t>Spaß an vielen analytischen-logischen Bestandteilen</a:t>
            </a:r>
          </a:p>
          <a:p>
            <a:pPr marL="800100" lvl="1" indent="-342900">
              <a:lnSpc>
                <a:spcPct val="100000"/>
              </a:lnSpc>
              <a:buFont typeface="Wingdings" pitchFamily="2" charset="2"/>
              <a:buChar char="Ø"/>
            </a:pPr>
            <a:r>
              <a:rPr lang="de-DE" sz="2400" dirty="0">
                <a:solidFill>
                  <a:schemeClr val="tx1">
                    <a:lumMod val="75000"/>
                    <a:lumOff val="25000"/>
                  </a:schemeClr>
                </a:solidFill>
                <a:latin typeface="Calibri" charset="0"/>
                <a:ea typeface="Calibri" charset="0"/>
                <a:cs typeface="Calibri" charset="0"/>
              </a:rPr>
              <a:t>Interesse zu erfahren, wie der Computer arbeitet</a:t>
            </a:r>
          </a:p>
          <a:p>
            <a:pPr marL="800100" lvl="1" indent="-342900">
              <a:lnSpc>
                <a:spcPct val="100000"/>
              </a:lnSpc>
              <a:buFont typeface="Wingdings" pitchFamily="2" charset="2"/>
              <a:buChar char="Ø"/>
            </a:pPr>
            <a:r>
              <a:rPr lang="de-DE" sz="2400" dirty="0">
                <a:solidFill>
                  <a:schemeClr val="tx1">
                    <a:lumMod val="75000"/>
                    <a:lumOff val="25000"/>
                  </a:schemeClr>
                </a:solidFill>
                <a:latin typeface="Calibri" charset="0"/>
                <a:ea typeface="Calibri" charset="0"/>
                <a:cs typeface="Calibri" charset="0"/>
              </a:rPr>
              <a:t>Geduld und Ausdauer</a:t>
            </a:r>
          </a:p>
          <a:p>
            <a:pPr marL="800100" lvl="1" indent="-342900">
              <a:lnSpc>
                <a:spcPct val="100000"/>
              </a:lnSpc>
              <a:buFont typeface="Wingdings" pitchFamily="2" charset="2"/>
              <a:buChar char="Ø"/>
            </a:pPr>
            <a:r>
              <a:rPr lang="de-DE" sz="2400" dirty="0">
                <a:solidFill>
                  <a:schemeClr val="tx1">
                    <a:lumMod val="75000"/>
                    <a:lumOff val="25000"/>
                  </a:schemeClr>
                </a:solidFill>
                <a:latin typeface="Calibri" charset="0"/>
                <a:ea typeface="Calibri" charset="0"/>
                <a:cs typeface="Calibri" charset="0"/>
              </a:rPr>
              <a:t>Spaß am Lösen kniffliger Probleme</a:t>
            </a:r>
          </a:p>
          <a:p>
            <a:pPr marL="800100" lvl="1" indent="-342900">
              <a:lnSpc>
                <a:spcPct val="100000"/>
              </a:lnSpc>
              <a:buFont typeface="Wingdings" pitchFamily="2" charset="2"/>
              <a:buChar char="Ø"/>
            </a:pPr>
            <a:r>
              <a:rPr lang="de-DE" sz="2400" dirty="0">
                <a:solidFill>
                  <a:schemeClr val="tx1">
                    <a:lumMod val="75000"/>
                    <a:lumOff val="25000"/>
                  </a:schemeClr>
                </a:solidFill>
                <a:latin typeface="Calibri" charset="0"/>
                <a:ea typeface="Calibri" charset="0"/>
                <a:cs typeface="Calibri" charset="0"/>
              </a:rPr>
              <a:t>hohe Frustrationstoleranzgrenze</a:t>
            </a:r>
          </a:p>
          <a:p>
            <a:pPr marL="0" indent="0">
              <a:buNone/>
            </a:pPr>
            <a:endParaRPr lang="de-DE" sz="2400" dirty="0">
              <a:solidFill>
                <a:schemeClr val="tx1"/>
              </a:solidFill>
              <a:latin typeface="Calibri" charset="0"/>
              <a:ea typeface="Calibri" charset="0"/>
              <a:cs typeface="Calibri" charset="0"/>
            </a:endParaRPr>
          </a:p>
        </p:txBody>
      </p:sp>
      <p:sp>
        <p:nvSpPr>
          <p:cNvPr id="6" name="Foliennummernplatzhalter 5">
            <a:extLst>
              <a:ext uri="{FF2B5EF4-FFF2-40B4-BE49-F238E27FC236}">
                <a16:creationId xmlns:a16="http://schemas.microsoft.com/office/drawing/2014/main" id="{7941E874-C84B-3449-B808-AAA6BB00A3CB}"/>
              </a:ext>
            </a:extLst>
          </p:cNvPr>
          <p:cNvSpPr>
            <a:spLocks noGrp="1"/>
          </p:cNvSpPr>
          <p:nvPr>
            <p:ph type="sldNum" sz="quarter" idx="12"/>
          </p:nvPr>
        </p:nvSpPr>
        <p:spPr/>
        <p:txBody>
          <a:bodyPr>
            <a:normAutofit lnSpcReduction="10000"/>
          </a:bodyPr>
          <a:lstStyle/>
          <a:p>
            <a:fld id="{D57F1E4F-1CFF-5643-939E-217C01CDF565}" type="slidenum">
              <a:rPr lang="en-US" smtClean="0">
                <a:latin typeface="Calibri" charset="0"/>
                <a:ea typeface="Calibri" charset="0"/>
                <a:cs typeface="Calibri" charset="0"/>
              </a:rPr>
              <a:pPr/>
              <a:t>16</a:t>
            </a:fld>
            <a:endParaRPr lang="en-US" dirty="0">
              <a:latin typeface="Calibri" charset="0"/>
              <a:ea typeface="Calibri" charset="0"/>
              <a:cs typeface="Calibri" charset="0"/>
            </a:endParaRPr>
          </a:p>
        </p:txBody>
      </p:sp>
      <p:pic>
        <p:nvPicPr>
          <p:cNvPr id="10" name="Grafik 9" descr="Ein Bild, das Text enthält.&#10;&#10;Automatisch generierte Beschreibung">
            <a:extLst>
              <a:ext uri="{FF2B5EF4-FFF2-40B4-BE49-F238E27FC236}">
                <a16:creationId xmlns:a16="http://schemas.microsoft.com/office/drawing/2014/main" id="{E59C6DB1-599B-A447-AE4F-69911BD65A01}"/>
              </a:ext>
            </a:extLst>
          </p:cNvPr>
          <p:cNvPicPr>
            <a:picLocks noChangeAspect="1"/>
          </p:cNvPicPr>
          <p:nvPr/>
        </p:nvPicPr>
        <p:blipFill>
          <a:blip r:embed="rId2"/>
          <a:stretch>
            <a:fillRect/>
          </a:stretch>
        </p:blipFill>
        <p:spPr>
          <a:xfrm rot="16200000">
            <a:off x="10408649" y="1035263"/>
            <a:ext cx="2682781" cy="796405"/>
          </a:xfrm>
          <a:prstGeom prst="rect">
            <a:avLst/>
          </a:prstGeom>
        </p:spPr>
      </p:pic>
      <p:sp>
        <p:nvSpPr>
          <p:cNvPr id="11" name="Titel 1">
            <a:extLst>
              <a:ext uri="{FF2B5EF4-FFF2-40B4-BE49-F238E27FC236}">
                <a16:creationId xmlns:a16="http://schemas.microsoft.com/office/drawing/2014/main" id="{B242F68D-8955-3A41-BD6C-3E5C84E8A612}"/>
              </a:ext>
            </a:extLst>
          </p:cNvPr>
          <p:cNvSpPr>
            <a:spLocks noGrp="1"/>
          </p:cNvSpPr>
          <p:nvPr>
            <p:ph type="title"/>
          </p:nvPr>
        </p:nvSpPr>
        <p:spPr>
          <a:xfrm>
            <a:off x="746036" y="365760"/>
            <a:ext cx="9692640" cy="659958"/>
          </a:xfrm>
        </p:spPr>
        <p:txBody>
          <a:bodyPr>
            <a:normAutofit fontScale="90000"/>
          </a:bodyPr>
          <a:lstStyle/>
          <a:p>
            <a:pPr algn="ctr"/>
            <a:r>
              <a:rPr lang="de-DE" dirty="0">
                <a:latin typeface="Calibri" panose="020F0502020204030204" pitchFamily="34" charset="0"/>
              </a:rPr>
              <a:t>Informatik </a:t>
            </a:r>
          </a:p>
        </p:txBody>
      </p:sp>
      <p:sp>
        <p:nvSpPr>
          <p:cNvPr id="7" name="Datumsplatzhalter 3">
            <a:extLst>
              <a:ext uri="{FF2B5EF4-FFF2-40B4-BE49-F238E27FC236}">
                <a16:creationId xmlns:a16="http://schemas.microsoft.com/office/drawing/2014/main" id="{DCE1EA93-59C2-4241-9D96-1F1FAECA7D90}"/>
              </a:ext>
            </a:extLst>
          </p:cNvPr>
          <p:cNvSpPr>
            <a:spLocks noGrp="1"/>
          </p:cNvSpPr>
          <p:nvPr>
            <p:ph type="dt" sz="half" idx="10"/>
          </p:nvPr>
        </p:nvSpPr>
        <p:spPr>
          <a:xfrm>
            <a:off x="9923170" y="6394407"/>
            <a:ext cx="1288997" cy="304799"/>
          </a:xfrm>
        </p:spPr>
        <p:txBody>
          <a:bodyPr/>
          <a:lstStyle/>
          <a:p>
            <a:r>
              <a:rPr lang="de-DE" dirty="0">
                <a:solidFill>
                  <a:schemeClr val="bg1">
                    <a:lumMod val="50000"/>
                  </a:schemeClr>
                </a:solidFill>
                <a:latin typeface="Calibri" panose="020F0502020204030204" pitchFamily="34" charset="0"/>
              </a:rPr>
              <a:t>Februar 2024 </a:t>
            </a:r>
            <a:endParaRPr lang="en-US" dirty="0">
              <a:solidFill>
                <a:schemeClr val="bg1">
                  <a:lumMod val="50000"/>
                </a:schemeClr>
              </a:solidFill>
              <a:latin typeface="Calibri" panose="020F0502020204030204" pitchFamily="34" charset="0"/>
            </a:endParaRPr>
          </a:p>
        </p:txBody>
      </p:sp>
    </p:spTree>
    <p:extLst>
      <p:ext uri="{BB962C8B-B14F-4D97-AF65-F5344CB8AC3E}">
        <p14:creationId xmlns:p14="http://schemas.microsoft.com/office/powerpoint/2010/main" val="193326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6036" y="365759"/>
            <a:ext cx="9692640" cy="1370275"/>
          </a:xfrm>
        </p:spPr>
        <p:txBody>
          <a:bodyPr>
            <a:normAutofit/>
          </a:bodyPr>
          <a:lstStyle/>
          <a:p>
            <a:pPr algn="ctr"/>
            <a:r>
              <a:rPr lang="de-DE" dirty="0">
                <a:latin typeface="Calibri" panose="020F0502020204030204" pitchFamily="34" charset="0"/>
              </a:rPr>
              <a:t>Auf eine erfolgreiche Zeit im Wahlpflichtbereich! </a:t>
            </a:r>
          </a:p>
        </p:txBody>
      </p:sp>
      <p:sp>
        <p:nvSpPr>
          <p:cNvPr id="6" name="Foliennummernplatzhalter 5"/>
          <p:cNvSpPr>
            <a:spLocks noGrp="1"/>
          </p:cNvSpPr>
          <p:nvPr>
            <p:ph type="sldNum" sz="quarter" idx="12"/>
          </p:nvPr>
        </p:nvSpPr>
        <p:spPr/>
        <p:txBody>
          <a:bodyPr>
            <a:normAutofit lnSpcReduction="10000"/>
          </a:bodyPr>
          <a:lstStyle/>
          <a:p>
            <a:fld id="{D57F1E4F-1CFF-5643-939E-217C01CDF565}" type="slidenum">
              <a:rPr lang="en-US" smtClean="0">
                <a:latin typeface="Calibri" charset="0"/>
                <a:ea typeface="Calibri" charset="0"/>
                <a:cs typeface="Calibri" charset="0"/>
              </a:rPr>
              <a:pPr/>
              <a:t>17</a:t>
            </a:fld>
            <a:endParaRPr lang="en-US" dirty="0">
              <a:latin typeface="Calibri" charset="0"/>
              <a:ea typeface="Calibri" charset="0"/>
              <a:cs typeface="Calibri" charset="0"/>
            </a:endParaRPr>
          </a:p>
        </p:txBody>
      </p:sp>
      <p:pic>
        <p:nvPicPr>
          <p:cNvPr id="19" name="Grafik 18" descr="Ein Bild, das Text enthält.&#10;&#10;Automatisch generierte Beschreibung">
            <a:extLst>
              <a:ext uri="{FF2B5EF4-FFF2-40B4-BE49-F238E27FC236}">
                <a16:creationId xmlns:a16="http://schemas.microsoft.com/office/drawing/2014/main" id="{0F3A6281-86D0-9347-8869-135F65E90DAB}"/>
              </a:ext>
            </a:extLst>
          </p:cNvPr>
          <p:cNvPicPr>
            <a:picLocks noChangeAspect="1"/>
          </p:cNvPicPr>
          <p:nvPr/>
        </p:nvPicPr>
        <p:blipFill>
          <a:blip r:embed="rId3"/>
          <a:stretch>
            <a:fillRect/>
          </a:stretch>
        </p:blipFill>
        <p:spPr>
          <a:xfrm rot="16200000">
            <a:off x="10408649" y="1035263"/>
            <a:ext cx="2682781" cy="796405"/>
          </a:xfrm>
          <a:prstGeom prst="rect">
            <a:avLst/>
          </a:prstGeom>
        </p:spPr>
      </p:pic>
      <p:sp>
        <p:nvSpPr>
          <p:cNvPr id="20" name="Datumsplatzhalter 3">
            <a:extLst>
              <a:ext uri="{FF2B5EF4-FFF2-40B4-BE49-F238E27FC236}">
                <a16:creationId xmlns:a16="http://schemas.microsoft.com/office/drawing/2014/main" id="{97501874-62C3-3F4A-80F6-45144310D12C}"/>
              </a:ext>
            </a:extLst>
          </p:cNvPr>
          <p:cNvSpPr>
            <a:spLocks noGrp="1"/>
          </p:cNvSpPr>
          <p:nvPr>
            <p:ph type="dt" sz="half" idx="10"/>
          </p:nvPr>
        </p:nvSpPr>
        <p:spPr>
          <a:xfrm>
            <a:off x="9923170" y="6394407"/>
            <a:ext cx="1288997" cy="304799"/>
          </a:xfrm>
        </p:spPr>
        <p:txBody>
          <a:bodyPr/>
          <a:lstStyle/>
          <a:p>
            <a:r>
              <a:rPr lang="en-US" dirty="0" err="1">
                <a:solidFill>
                  <a:schemeClr val="bg1">
                    <a:lumMod val="50000"/>
                  </a:schemeClr>
                </a:solidFill>
                <a:latin typeface="Calibri" panose="020F0502020204030204" pitchFamily="34" charset="0"/>
              </a:rPr>
              <a:t>Februar</a:t>
            </a:r>
            <a:r>
              <a:rPr lang="en-US" dirty="0">
                <a:solidFill>
                  <a:schemeClr val="bg1">
                    <a:lumMod val="50000"/>
                  </a:schemeClr>
                </a:solidFill>
                <a:latin typeface="Calibri" panose="020F0502020204030204" pitchFamily="34" charset="0"/>
              </a:rPr>
              <a:t> 2024</a:t>
            </a:r>
          </a:p>
        </p:txBody>
      </p:sp>
      <p:pic>
        <p:nvPicPr>
          <p:cNvPr id="4" name="Grafik 3" descr="Ein Bild, das draußen, Gebäude enthält.&#10;&#10;Automatisch generierte Beschreibung">
            <a:extLst>
              <a:ext uri="{FF2B5EF4-FFF2-40B4-BE49-F238E27FC236}">
                <a16:creationId xmlns:a16="http://schemas.microsoft.com/office/drawing/2014/main" id="{0208CD14-088D-A3B3-D611-C8054255674C}"/>
              </a:ext>
            </a:extLst>
          </p:cNvPr>
          <p:cNvPicPr>
            <a:picLocks noChangeAspect="1"/>
          </p:cNvPicPr>
          <p:nvPr/>
        </p:nvPicPr>
        <p:blipFill>
          <a:blip r:embed="rId4"/>
          <a:stretch>
            <a:fillRect/>
          </a:stretch>
        </p:blipFill>
        <p:spPr>
          <a:xfrm>
            <a:off x="2098230" y="1694996"/>
            <a:ext cx="6988252" cy="4662391"/>
          </a:xfrm>
          <a:prstGeom prst="rect">
            <a:avLst/>
          </a:prstGeom>
        </p:spPr>
      </p:pic>
    </p:spTree>
    <p:extLst>
      <p:ext uri="{BB962C8B-B14F-4D97-AF65-F5344CB8AC3E}">
        <p14:creationId xmlns:p14="http://schemas.microsoft.com/office/powerpoint/2010/main" val="2136153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BB3C299-6783-7241-8B89-63FD74FF1A18}"/>
              </a:ext>
            </a:extLst>
          </p:cNvPr>
          <p:cNvSpPr>
            <a:spLocks noGrp="1"/>
          </p:cNvSpPr>
          <p:nvPr>
            <p:ph idx="1"/>
          </p:nvPr>
        </p:nvSpPr>
        <p:spPr>
          <a:xfrm>
            <a:off x="4320034" y="1820863"/>
            <a:ext cx="6118642" cy="4351337"/>
          </a:xfrm>
        </p:spPr>
        <p:txBody>
          <a:bodyPr/>
          <a:lstStyle/>
          <a:p>
            <a:pPr marL="0" indent="0">
              <a:buNone/>
            </a:pPr>
            <a:r>
              <a:rPr lang="de-DE" dirty="0">
                <a:solidFill>
                  <a:schemeClr val="tx1"/>
                </a:solidFill>
                <a:latin typeface="Calibri" charset="0"/>
                <a:ea typeface="Calibri" charset="0"/>
                <a:cs typeface="Calibri" charset="0"/>
              </a:rPr>
              <a:t>1. Begrüßung </a:t>
            </a:r>
          </a:p>
          <a:p>
            <a:pPr marL="0" indent="0">
              <a:buNone/>
            </a:pPr>
            <a:r>
              <a:rPr lang="de-DE" dirty="0">
                <a:solidFill>
                  <a:schemeClr val="tx1"/>
                </a:solidFill>
                <a:latin typeface="Calibri" charset="0"/>
                <a:ea typeface="Calibri" charset="0"/>
                <a:cs typeface="Calibri" charset="0"/>
              </a:rPr>
              <a:t>2. Wahl-Pflicht-Fach</a:t>
            </a:r>
          </a:p>
          <a:p>
            <a:pPr marL="0" indent="0">
              <a:buNone/>
            </a:pPr>
            <a:r>
              <a:rPr lang="de-DE" dirty="0">
                <a:solidFill>
                  <a:schemeClr val="tx1"/>
                </a:solidFill>
                <a:latin typeface="Calibri" charset="0"/>
                <a:ea typeface="Calibri" charset="0"/>
                <a:cs typeface="Calibri" charset="0"/>
              </a:rPr>
              <a:t>3. Differenzierungsmöglichkeiten</a:t>
            </a:r>
          </a:p>
          <a:p>
            <a:pPr marL="0" indent="0">
              <a:buNone/>
            </a:pPr>
            <a:r>
              <a:rPr lang="de-DE" dirty="0">
                <a:solidFill>
                  <a:schemeClr val="tx1"/>
                </a:solidFill>
                <a:latin typeface="Calibri" charset="0"/>
                <a:ea typeface="Calibri" charset="0"/>
                <a:cs typeface="Calibri" charset="0"/>
              </a:rPr>
              <a:t>4. Mögliche Abschlüsse</a:t>
            </a:r>
          </a:p>
          <a:p>
            <a:pPr marL="0" indent="0">
              <a:buNone/>
            </a:pPr>
            <a:r>
              <a:rPr lang="de-DE" dirty="0">
                <a:solidFill>
                  <a:schemeClr val="tx1"/>
                </a:solidFill>
                <a:latin typeface="Calibri" charset="0"/>
                <a:ea typeface="Calibri" charset="0"/>
                <a:cs typeface="Calibri" charset="0"/>
              </a:rPr>
              <a:t>5. Entscheidung</a:t>
            </a:r>
          </a:p>
          <a:p>
            <a:pPr marL="0" indent="0">
              <a:buNone/>
            </a:pPr>
            <a:r>
              <a:rPr lang="de-DE" dirty="0">
                <a:solidFill>
                  <a:schemeClr val="tx1"/>
                </a:solidFill>
                <a:latin typeface="Calibri" charset="0"/>
                <a:ea typeface="Calibri" charset="0"/>
                <a:cs typeface="Calibri" charset="0"/>
              </a:rPr>
              <a:t>6. WP-Wahlen</a:t>
            </a:r>
          </a:p>
          <a:p>
            <a:pPr marL="0" indent="0">
              <a:buNone/>
            </a:pPr>
            <a:r>
              <a:rPr lang="de-DE" dirty="0">
                <a:solidFill>
                  <a:schemeClr val="tx1"/>
                </a:solidFill>
                <a:latin typeface="Calibri" charset="0"/>
                <a:ea typeface="Calibri" charset="0"/>
                <a:cs typeface="Calibri" charset="0"/>
              </a:rPr>
              <a:t>7. Die Fächer stellen sich vor</a:t>
            </a:r>
          </a:p>
        </p:txBody>
      </p:sp>
      <p:sp>
        <p:nvSpPr>
          <p:cNvPr id="6" name="Foliennummernplatzhalter 5">
            <a:extLst>
              <a:ext uri="{FF2B5EF4-FFF2-40B4-BE49-F238E27FC236}">
                <a16:creationId xmlns:a16="http://schemas.microsoft.com/office/drawing/2014/main" id="{7941E874-C84B-3449-B808-AAA6BB00A3CB}"/>
              </a:ext>
            </a:extLst>
          </p:cNvPr>
          <p:cNvSpPr>
            <a:spLocks noGrp="1"/>
          </p:cNvSpPr>
          <p:nvPr>
            <p:ph type="sldNum" sz="quarter" idx="12"/>
          </p:nvPr>
        </p:nvSpPr>
        <p:spPr/>
        <p:txBody>
          <a:bodyPr>
            <a:normAutofit lnSpcReduction="10000"/>
          </a:bodyPr>
          <a:lstStyle/>
          <a:p>
            <a:fld id="{D57F1E4F-1CFF-5643-939E-217C01CDF565}" type="slidenum">
              <a:rPr lang="en-US" smtClean="0">
                <a:latin typeface="Calibri" charset="0"/>
                <a:ea typeface="Calibri" charset="0"/>
                <a:cs typeface="Calibri" charset="0"/>
              </a:rPr>
              <a:pPr/>
              <a:t>2</a:t>
            </a:fld>
            <a:endParaRPr lang="en-US" dirty="0">
              <a:latin typeface="Calibri" charset="0"/>
              <a:ea typeface="Calibri" charset="0"/>
              <a:cs typeface="Calibri" charset="0"/>
            </a:endParaRPr>
          </a:p>
        </p:txBody>
      </p:sp>
      <p:pic>
        <p:nvPicPr>
          <p:cNvPr id="10" name="Grafik 9" descr="Ein Bild, das Text enthält.&#10;&#10;Automatisch generierte Beschreibung">
            <a:extLst>
              <a:ext uri="{FF2B5EF4-FFF2-40B4-BE49-F238E27FC236}">
                <a16:creationId xmlns:a16="http://schemas.microsoft.com/office/drawing/2014/main" id="{E59C6DB1-599B-A447-AE4F-69911BD65A01}"/>
              </a:ext>
            </a:extLst>
          </p:cNvPr>
          <p:cNvPicPr>
            <a:picLocks noChangeAspect="1"/>
          </p:cNvPicPr>
          <p:nvPr/>
        </p:nvPicPr>
        <p:blipFill>
          <a:blip r:embed="rId2"/>
          <a:stretch>
            <a:fillRect/>
          </a:stretch>
        </p:blipFill>
        <p:spPr>
          <a:xfrm rot="16200000">
            <a:off x="10408649" y="1035263"/>
            <a:ext cx="2682781" cy="796405"/>
          </a:xfrm>
          <a:prstGeom prst="rect">
            <a:avLst/>
          </a:prstGeom>
        </p:spPr>
      </p:pic>
      <p:sp>
        <p:nvSpPr>
          <p:cNvPr id="11" name="Titel 1">
            <a:extLst>
              <a:ext uri="{FF2B5EF4-FFF2-40B4-BE49-F238E27FC236}">
                <a16:creationId xmlns:a16="http://schemas.microsoft.com/office/drawing/2014/main" id="{B242F68D-8955-3A41-BD6C-3E5C84E8A612}"/>
              </a:ext>
            </a:extLst>
          </p:cNvPr>
          <p:cNvSpPr>
            <a:spLocks noGrp="1"/>
          </p:cNvSpPr>
          <p:nvPr>
            <p:ph type="title"/>
          </p:nvPr>
        </p:nvSpPr>
        <p:spPr>
          <a:xfrm>
            <a:off x="746036" y="365760"/>
            <a:ext cx="9692640" cy="659958"/>
          </a:xfrm>
        </p:spPr>
        <p:txBody>
          <a:bodyPr>
            <a:normAutofit fontScale="90000"/>
          </a:bodyPr>
          <a:lstStyle/>
          <a:p>
            <a:r>
              <a:rPr lang="de-DE" dirty="0">
                <a:latin typeface="Calibri" panose="020F0502020204030204" pitchFamily="34" charset="0"/>
              </a:rPr>
              <a:t>Themen</a:t>
            </a:r>
          </a:p>
        </p:txBody>
      </p:sp>
      <p:pic>
        <p:nvPicPr>
          <p:cNvPr id="14" name="Inhaltsplatzhalter 12" descr="Ein Bild, das Text, Schild enthält.&#10;&#10;Automatisch generierte Beschreibung">
            <a:extLst>
              <a:ext uri="{FF2B5EF4-FFF2-40B4-BE49-F238E27FC236}">
                <a16:creationId xmlns:a16="http://schemas.microsoft.com/office/drawing/2014/main" id="{0A5D2091-7CCA-7D4A-A5F5-CAE7A4D55F6A}"/>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artisticPhotocopy/>
                    </a14:imgEffect>
                  </a14:imgLayer>
                </a14:imgProps>
              </a:ext>
              <a:ext uri="{837473B0-CC2E-450A-ABE3-18F120FF3D39}">
                <a1611:picAttrSrcUrl xmlns:a1611="http://schemas.microsoft.com/office/drawing/2016/11/main" r:id="rId5"/>
              </a:ext>
            </a:extLst>
          </a:blip>
          <a:stretch>
            <a:fillRect/>
          </a:stretch>
        </p:blipFill>
        <p:spPr>
          <a:xfrm>
            <a:off x="286513" y="2210171"/>
            <a:ext cx="2309729" cy="2799672"/>
          </a:xfrm>
          <a:prstGeom prst="rect">
            <a:avLst/>
          </a:prstGeom>
        </p:spPr>
      </p:pic>
      <p:sp>
        <p:nvSpPr>
          <p:cNvPr id="15" name="Datumsplatzhalter 3">
            <a:extLst>
              <a:ext uri="{FF2B5EF4-FFF2-40B4-BE49-F238E27FC236}">
                <a16:creationId xmlns:a16="http://schemas.microsoft.com/office/drawing/2014/main" id="{B0468060-5958-F542-8F60-D903F4EEDB2C}"/>
              </a:ext>
            </a:extLst>
          </p:cNvPr>
          <p:cNvSpPr>
            <a:spLocks noGrp="1"/>
          </p:cNvSpPr>
          <p:nvPr>
            <p:ph type="dt" sz="half" idx="10"/>
          </p:nvPr>
        </p:nvSpPr>
        <p:spPr>
          <a:xfrm>
            <a:off x="9923170" y="6394407"/>
            <a:ext cx="1288997" cy="304799"/>
          </a:xfrm>
        </p:spPr>
        <p:txBody>
          <a:bodyPr/>
          <a:lstStyle/>
          <a:p>
            <a:r>
              <a:rPr lang="de-DE" dirty="0">
                <a:solidFill>
                  <a:schemeClr val="bg1">
                    <a:lumMod val="50000"/>
                  </a:schemeClr>
                </a:solidFill>
                <a:latin typeface="Calibri" panose="020F0502020204030204" pitchFamily="34" charset="0"/>
              </a:rPr>
              <a:t>Februar 2024 </a:t>
            </a:r>
            <a:endParaRPr lang="en-US" dirty="0">
              <a:solidFill>
                <a:schemeClr val="bg1">
                  <a:lumMod val="50000"/>
                </a:schemeClr>
              </a:solidFill>
              <a:latin typeface="Calibri" panose="020F0502020204030204" pitchFamily="34" charset="0"/>
            </a:endParaRPr>
          </a:p>
        </p:txBody>
      </p:sp>
    </p:spTree>
    <p:extLst>
      <p:ext uri="{BB962C8B-B14F-4D97-AF65-F5344CB8AC3E}">
        <p14:creationId xmlns:p14="http://schemas.microsoft.com/office/powerpoint/2010/main" val="3651346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6036" y="365760"/>
            <a:ext cx="9692640" cy="659958"/>
          </a:xfrm>
        </p:spPr>
        <p:txBody>
          <a:bodyPr>
            <a:normAutofit fontScale="90000"/>
          </a:bodyPr>
          <a:lstStyle/>
          <a:p>
            <a:r>
              <a:rPr lang="de-DE" dirty="0">
                <a:latin typeface="Calibri" panose="020F0502020204030204" pitchFamily="34" charset="0"/>
              </a:rPr>
              <a:t>2. Wahl-Pflicht-Fach? </a:t>
            </a:r>
          </a:p>
        </p:txBody>
      </p:sp>
      <p:sp>
        <p:nvSpPr>
          <p:cNvPr id="4" name="Datumsplatzhalter 3"/>
          <p:cNvSpPr>
            <a:spLocks noGrp="1"/>
          </p:cNvSpPr>
          <p:nvPr>
            <p:ph type="dt" sz="half" idx="10"/>
          </p:nvPr>
        </p:nvSpPr>
        <p:spPr>
          <a:xfrm>
            <a:off x="9923170" y="6394407"/>
            <a:ext cx="1288997" cy="304799"/>
          </a:xfrm>
        </p:spPr>
        <p:txBody>
          <a:bodyPr/>
          <a:lstStyle/>
          <a:p>
            <a:r>
              <a:rPr lang="de-DE" dirty="0">
                <a:solidFill>
                  <a:schemeClr val="bg1">
                    <a:lumMod val="50000"/>
                  </a:schemeClr>
                </a:solidFill>
                <a:latin typeface="Calibri" panose="020F0502020204030204" pitchFamily="34" charset="0"/>
              </a:rPr>
              <a:t>Februar 2024 </a:t>
            </a:r>
            <a:endParaRPr lang="en-US" dirty="0">
              <a:solidFill>
                <a:schemeClr val="bg1">
                  <a:lumMod val="50000"/>
                </a:schemeClr>
              </a:solidFill>
              <a:latin typeface="Calibri" panose="020F0502020204030204" pitchFamily="34" charset="0"/>
            </a:endParaRPr>
          </a:p>
        </p:txBody>
      </p:sp>
      <p:sp>
        <p:nvSpPr>
          <p:cNvPr id="6" name="Foliennummernplatzhalter 5"/>
          <p:cNvSpPr>
            <a:spLocks noGrp="1"/>
          </p:cNvSpPr>
          <p:nvPr>
            <p:ph type="sldNum" sz="quarter" idx="12"/>
          </p:nvPr>
        </p:nvSpPr>
        <p:spPr/>
        <p:txBody>
          <a:bodyPr>
            <a:normAutofit lnSpcReduction="10000"/>
          </a:bodyPr>
          <a:lstStyle/>
          <a:p>
            <a:fld id="{D57F1E4F-1CFF-5643-939E-217C01CDF565}" type="slidenum">
              <a:rPr lang="en-US" smtClean="0">
                <a:latin typeface="Calibri" charset="0"/>
                <a:ea typeface="Calibri" charset="0"/>
                <a:cs typeface="Calibri" charset="0"/>
              </a:rPr>
              <a:pPr/>
              <a:t>3</a:t>
            </a:fld>
            <a:endParaRPr lang="en-US" dirty="0">
              <a:latin typeface="Calibri" charset="0"/>
              <a:ea typeface="Calibri" charset="0"/>
              <a:cs typeface="Calibri" charset="0"/>
            </a:endParaRPr>
          </a:p>
        </p:txBody>
      </p:sp>
      <p:sp>
        <p:nvSpPr>
          <p:cNvPr id="3" name="Textfeld 2">
            <a:extLst>
              <a:ext uri="{FF2B5EF4-FFF2-40B4-BE49-F238E27FC236}">
                <a16:creationId xmlns:a16="http://schemas.microsoft.com/office/drawing/2014/main" id="{DF6D74ED-C1AC-9343-87E6-A4A3CC6CD4EC}"/>
              </a:ext>
            </a:extLst>
          </p:cNvPr>
          <p:cNvSpPr txBox="1"/>
          <p:nvPr/>
        </p:nvSpPr>
        <p:spPr>
          <a:xfrm>
            <a:off x="670161" y="1093887"/>
            <a:ext cx="4601183" cy="4616648"/>
          </a:xfrm>
          <a:prstGeom prst="rect">
            <a:avLst/>
          </a:prstGeom>
          <a:noFill/>
        </p:spPr>
        <p:txBody>
          <a:bodyPr wrap="square" rtlCol="0">
            <a:spAutoFit/>
          </a:bodyPr>
          <a:lstStyle/>
          <a:p>
            <a:r>
              <a:rPr lang="de-DE" b="1" dirty="0">
                <a:latin typeface="Calibri" panose="020F0502020204030204" pitchFamily="34" charset="0"/>
                <a:cs typeface="Calibri" panose="020F0502020204030204" pitchFamily="34" charset="0"/>
              </a:rPr>
              <a:t>Merkmale des Wahlpflichtfachs </a:t>
            </a:r>
          </a:p>
          <a:p>
            <a:endParaRPr lang="de-DE"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de-DE"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sz="2400" dirty="0">
                <a:latin typeface="Calibri" panose="020F0502020204030204" pitchFamily="34" charset="0"/>
                <a:cs typeface="Calibri" panose="020F0502020204030204" pitchFamily="34" charset="0"/>
              </a:rPr>
              <a:t>4. Hauptfach  </a:t>
            </a:r>
          </a:p>
          <a:p>
            <a:pPr marL="285750" indent="-285750">
              <a:buFont typeface="Arial" panose="020B0604020202020204" pitchFamily="34" charset="0"/>
              <a:buChar char="•"/>
            </a:pPr>
            <a:endParaRPr lang="de-DE"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sz="2400" dirty="0">
                <a:latin typeface="Calibri" panose="020F0502020204030204" pitchFamily="34" charset="0"/>
                <a:cs typeface="Calibri" panose="020F0502020204030204" pitchFamily="34" charset="0"/>
              </a:rPr>
              <a:t>Jahrgang 7 bis Jahrgang 10</a:t>
            </a:r>
          </a:p>
          <a:p>
            <a:pPr marL="285750" indent="-285750">
              <a:buFont typeface="Arial" panose="020B0604020202020204" pitchFamily="34" charset="0"/>
              <a:buChar char="•"/>
            </a:pPr>
            <a:endParaRPr lang="de-DE"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sz="2400" dirty="0">
                <a:latin typeface="Calibri" panose="020F0502020204030204" pitchFamily="34" charset="0"/>
                <a:cs typeface="Calibri" panose="020F0502020204030204" pitchFamily="34" charset="0"/>
              </a:rPr>
              <a:t>wöchentlich 2 bis 3-stündig </a:t>
            </a:r>
          </a:p>
          <a:p>
            <a:pPr marL="285750" indent="-285750">
              <a:buFont typeface="Arial" panose="020B0604020202020204" pitchFamily="34" charset="0"/>
              <a:buChar char="•"/>
            </a:pPr>
            <a:endParaRPr lang="de-DE"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sz="2400" dirty="0">
                <a:latin typeface="Calibri" panose="020F0502020204030204" pitchFamily="34" charset="0"/>
                <a:cs typeface="Calibri" panose="020F0502020204030204" pitchFamily="34" charset="0"/>
              </a:rPr>
              <a:t>Ausgleichsfach für Deutsch, Mathematik oder Englisch </a:t>
            </a:r>
          </a:p>
          <a:p>
            <a:pPr marL="285750" indent="-285750">
              <a:buFont typeface="Arial" panose="020B0604020202020204" pitchFamily="34" charset="0"/>
              <a:buChar char="•"/>
            </a:pPr>
            <a:endParaRPr lang="de-DE"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sz="2400" dirty="0">
                <a:latin typeface="Calibri" panose="020F0502020204030204" pitchFamily="34" charset="0"/>
                <a:cs typeface="Calibri" panose="020F0502020204030204" pitchFamily="34" charset="0"/>
              </a:rPr>
              <a:t>Kompetenztests (KTs)</a:t>
            </a:r>
          </a:p>
        </p:txBody>
      </p:sp>
      <p:sp>
        <p:nvSpPr>
          <p:cNvPr id="8" name="Oval 7">
            <a:extLst>
              <a:ext uri="{FF2B5EF4-FFF2-40B4-BE49-F238E27FC236}">
                <a16:creationId xmlns:a16="http://schemas.microsoft.com/office/drawing/2014/main" id="{26CA44C3-1264-9147-BFA5-2EF5CBAA3D2A}"/>
              </a:ext>
            </a:extLst>
          </p:cNvPr>
          <p:cNvSpPr/>
          <p:nvPr/>
        </p:nvSpPr>
        <p:spPr>
          <a:xfrm>
            <a:off x="6974160" y="1918596"/>
            <a:ext cx="2431915" cy="1322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Calibri" panose="020F0502020204030204" pitchFamily="34" charset="0"/>
                <a:cs typeface="Calibri" panose="020F0502020204030204" pitchFamily="34" charset="0"/>
              </a:rPr>
              <a:t>Wahlpflicht-fächer</a:t>
            </a:r>
          </a:p>
        </p:txBody>
      </p:sp>
      <p:sp>
        <p:nvSpPr>
          <p:cNvPr id="15" name="Abgerundetes Rechteck 14">
            <a:extLst>
              <a:ext uri="{FF2B5EF4-FFF2-40B4-BE49-F238E27FC236}">
                <a16:creationId xmlns:a16="http://schemas.microsoft.com/office/drawing/2014/main" id="{9F9A1BB6-C61D-2E42-80AD-4CFD2DED529D}"/>
              </a:ext>
            </a:extLst>
          </p:cNvPr>
          <p:cNvSpPr/>
          <p:nvPr/>
        </p:nvSpPr>
        <p:spPr>
          <a:xfrm>
            <a:off x="4841781" y="2022190"/>
            <a:ext cx="1945532" cy="8247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Calibri" panose="020F0502020204030204" pitchFamily="34" charset="0"/>
                <a:cs typeface="Calibri" panose="020F0502020204030204" pitchFamily="34" charset="0"/>
              </a:rPr>
              <a:t>Spanisch</a:t>
            </a:r>
            <a:r>
              <a:rPr lang="de-DE" dirty="0"/>
              <a:t> </a:t>
            </a:r>
          </a:p>
        </p:txBody>
      </p:sp>
      <p:sp>
        <p:nvSpPr>
          <p:cNvPr id="18" name="Abgerundetes Rechteck 17">
            <a:extLst>
              <a:ext uri="{FF2B5EF4-FFF2-40B4-BE49-F238E27FC236}">
                <a16:creationId xmlns:a16="http://schemas.microsoft.com/office/drawing/2014/main" id="{1D4D7ED9-0154-F043-B183-A780E049A31F}"/>
              </a:ext>
            </a:extLst>
          </p:cNvPr>
          <p:cNvSpPr/>
          <p:nvPr/>
        </p:nvSpPr>
        <p:spPr>
          <a:xfrm>
            <a:off x="5666286" y="767883"/>
            <a:ext cx="2431915" cy="8247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Calibri" panose="020F0502020204030204" pitchFamily="34" charset="0"/>
                <a:cs typeface="Calibri" panose="020F0502020204030204" pitchFamily="34" charset="0"/>
              </a:rPr>
              <a:t>Naturwissenschaften</a:t>
            </a:r>
            <a:r>
              <a:rPr lang="de-DE" dirty="0"/>
              <a:t> </a:t>
            </a:r>
          </a:p>
        </p:txBody>
      </p:sp>
      <p:sp>
        <p:nvSpPr>
          <p:cNvPr id="19" name="Abgerundetes Rechteck 18">
            <a:extLst>
              <a:ext uri="{FF2B5EF4-FFF2-40B4-BE49-F238E27FC236}">
                <a16:creationId xmlns:a16="http://schemas.microsoft.com/office/drawing/2014/main" id="{C95112BF-C062-A34C-8AA9-C9756A2ECB88}"/>
              </a:ext>
            </a:extLst>
          </p:cNvPr>
          <p:cNvSpPr/>
          <p:nvPr/>
        </p:nvSpPr>
        <p:spPr>
          <a:xfrm>
            <a:off x="8493144" y="493785"/>
            <a:ext cx="1945532" cy="8247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Calibri" panose="020F0502020204030204" pitchFamily="34" charset="0"/>
                <a:cs typeface="Calibri" panose="020F0502020204030204" pitchFamily="34" charset="0"/>
              </a:rPr>
              <a:t>Darstellen und Gestalten</a:t>
            </a:r>
            <a:r>
              <a:rPr lang="de-DE" dirty="0"/>
              <a:t> </a:t>
            </a:r>
          </a:p>
        </p:txBody>
      </p:sp>
      <p:sp>
        <p:nvSpPr>
          <p:cNvPr id="20" name="Abgerundetes Rechteck 19">
            <a:extLst>
              <a:ext uri="{FF2B5EF4-FFF2-40B4-BE49-F238E27FC236}">
                <a16:creationId xmlns:a16="http://schemas.microsoft.com/office/drawing/2014/main" id="{897EE232-75E5-1A41-9FC8-72BBEC344B86}"/>
              </a:ext>
            </a:extLst>
          </p:cNvPr>
          <p:cNvSpPr/>
          <p:nvPr/>
        </p:nvSpPr>
        <p:spPr>
          <a:xfrm>
            <a:off x="9293387" y="1506241"/>
            <a:ext cx="1945532" cy="8247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Calibri" charset="0"/>
                <a:ea typeface="Calibri" charset="0"/>
                <a:cs typeface="Calibri" charset="0"/>
              </a:rPr>
              <a:t>Wirtschaft und Arbeitswelt</a:t>
            </a:r>
          </a:p>
        </p:txBody>
      </p:sp>
      <p:sp>
        <p:nvSpPr>
          <p:cNvPr id="21" name="Textfeld 20">
            <a:extLst>
              <a:ext uri="{FF2B5EF4-FFF2-40B4-BE49-F238E27FC236}">
                <a16:creationId xmlns:a16="http://schemas.microsoft.com/office/drawing/2014/main" id="{66DE2014-978D-174E-B2BD-E9CDE01176F9}"/>
              </a:ext>
            </a:extLst>
          </p:cNvPr>
          <p:cNvSpPr txBox="1"/>
          <p:nvPr/>
        </p:nvSpPr>
        <p:spPr>
          <a:xfrm>
            <a:off x="6215974" y="3550596"/>
            <a:ext cx="4348264" cy="2585323"/>
          </a:xfrm>
          <a:prstGeom prst="rect">
            <a:avLst/>
          </a:prstGeom>
          <a:noFill/>
        </p:spPr>
        <p:txBody>
          <a:bodyPr wrap="square" rtlCol="0">
            <a:spAutoFit/>
          </a:bodyPr>
          <a:lstStyle/>
          <a:p>
            <a:r>
              <a:rPr lang="de-DE" b="1" dirty="0">
                <a:latin typeface="Calibri" panose="020F0502020204030204" pitchFamily="34" charset="0"/>
                <a:cs typeface="Calibri" panose="020F0502020204030204" pitchFamily="34" charset="0"/>
              </a:rPr>
              <a:t>Vorteile des Wahlpflichtfaches: </a:t>
            </a:r>
          </a:p>
          <a:p>
            <a:endParaRPr lang="de-DE"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Schüler*innen wählen ein Fach nach </a:t>
            </a:r>
            <a:r>
              <a:rPr lang="de-DE" b="1" dirty="0">
                <a:latin typeface="Calibri" panose="020F0502020204030204" pitchFamily="34" charset="0"/>
                <a:cs typeface="Calibri" panose="020F0502020204030204" pitchFamily="34" charset="0"/>
              </a:rPr>
              <a:t>Neigung</a:t>
            </a:r>
            <a:r>
              <a:rPr lang="de-DE" dirty="0">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Das Fach bietet die Gelegenheit, eine </a:t>
            </a:r>
            <a:r>
              <a:rPr lang="de-DE" b="1" dirty="0">
                <a:latin typeface="Calibri" panose="020F0502020204030204" pitchFamily="34" charset="0"/>
                <a:cs typeface="Calibri" panose="020F0502020204030204" pitchFamily="34" charset="0"/>
              </a:rPr>
              <a:t>persönliche Stärke </a:t>
            </a:r>
            <a:r>
              <a:rPr lang="de-DE" dirty="0">
                <a:latin typeface="Calibri" panose="020F0502020204030204" pitchFamily="34" charset="0"/>
                <a:cs typeface="Calibri" panose="020F0502020204030204" pitchFamily="34" charset="0"/>
              </a:rPr>
              <a:t>auszubauen. </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Die eigenen Interessen der Schüler*innen können so einen höheren </a:t>
            </a:r>
            <a:r>
              <a:rPr lang="de-DE" b="1" dirty="0">
                <a:latin typeface="Calibri" panose="020F0502020204030204" pitchFamily="34" charset="0"/>
                <a:cs typeface="Calibri" panose="020F0502020204030204" pitchFamily="34" charset="0"/>
              </a:rPr>
              <a:t>Beitrag zum Schulerfolg</a:t>
            </a:r>
            <a:r>
              <a:rPr lang="de-DE" dirty="0">
                <a:latin typeface="Calibri" panose="020F0502020204030204" pitchFamily="34" charset="0"/>
                <a:cs typeface="Calibri" panose="020F0502020204030204" pitchFamily="34" charset="0"/>
              </a:rPr>
              <a:t> leisten. </a:t>
            </a:r>
          </a:p>
        </p:txBody>
      </p:sp>
      <p:pic>
        <p:nvPicPr>
          <p:cNvPr id="14" name="Grafik 13" descr="Ein Bild, das Text enthält.&#10;&#10;Automatisch generierte Beschreibung">
            <a:extLst>
              <a:ext uri="{FF2B5EF4-FFF2-40B4-BE49-F238E27FC236}">
                <a16:creationId xmlns:a16="http://schemas.microsoft.com/office/drawing/2014/main" id="{60F692AE-C00C-BB42-B08D-AE0DFE435304}"/>
              </a:ext>
            </a:extLst>
          </p:cNvPr>
          <p:cNvPicPr>
            <a:picLocks noChangeAspect="1"/>
          </p:cNvPicPr>
          <p:nvPr/>
        </p:nvPicPr>
        <p:blipFill>
          <a:blip r:embed="rId3"/>
          <a:stretch>
            <a:fillRect/>
          </a:stretch>
        </p:blipFill>
        <p:spPr>
          <a:xfrm rot="16200000">
            <a:off x="10408649" y="1035263"/>
            <a:ext cx="2682781" cy="796405"/>
          </a:xfrm>
          <a:prstGeom prst="rect">
            <a:avLst/>
          </a:prstGeom>
        </p:spPr>
      </p:pic>
      <p:sp>
        <p:nvSpPr>
          <p:cNvPr id="16" name="Abgerundetes Rechteck 15">
            <a:extLst>
              <a:ext uri="{FF2B5EF4-FFF2-40B4-BE49-F238E27FC236}">
                <a16:creationId xmlns:a16="http://schemas.microsoft.com/office/drawing/2014/main" id="{D3596CE1-A7FE-AE43-8488-397EDA4D8EEB}"/>
              </a:ext>
            </a:extLst>
          </p:cNvPr>
          <p:cNvSpPr/>
          <p:nvPr/>
        </p:nvSpPr>
        <p:spPr>
          <a:xfrm>
            <a:off x="9266635" y="2908154"/>
            <a:ext cx="1945532" cy="8247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Calibri" panose="020F0502020204030204" pitchFamily="34" charset="0"/>
                <a:cs typeface="Calibri" panose="020F0502020204030204" pitchFamily="34" charset="0"/>
              </a:rPr>
              <a:t>Informatik</a:t>
            </a:r>
            <a:endParaRPr lang="de-DE" dirty="0"/>
          </a:p>
        </p:txBody>
      </p:sp>
    </p:spTree>
    <p:extLst>
      <p:ext uri="{BB962C8B-B14F-4D97-AF65-F5344CB8AC3E}">
        <p14:creationId xmlns:p14="http://schemas.microsoft.com/office/powerpoint/2010/main" val="2303928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7941E874-C84B-3449-B808-AAA6BB00A3CB}"/>
              </a:ext>
            </a:extLst>
          </p:cNvPr>
          <p:cNvSpPr>
            <a:spLocks noGrp="1"/>
          </p:cNvSpPr>
          <p:nvPr>
            <p:ph type="sldNum" sz="quarter" idx="12"/>
          </p:nvPr>
        </p:nvSpPr>
        <p:spPr/>
        <p:txBody>
          <a:bodyPr>
            <a:normAutofit lnSpcReduction="10000"/>
          </a:bodyPr>
          <a:lstStyle/>
          <a:p>
            <a:fld id="{D57F1E4F-1CFF-5643-939E-217C01CDF565}" type="slidenum">
              <a:rPr lang="en-US" smtClean="0">
                <a:latin typeface="Calibri" charset="0"/>
                <a:ea typeface="Calibri" charset="0"/>
                <a:cs typeface="Calibri" charset="0"/>
              </a:rPr>
              <a:pPr/>
              <a:t>4</a:t>
            </a:fld>
            <a:endParaRPr lang="en-US" dirty="0">
              <a:latin typeface="Calibri" charset="0"/>
              <a:ea typeface="Calibri" charset="0"/>
              <a:cs typeface="Calibri" charset="0"/>
            </a:endParaRPr>
          </a:p>
        </p:txBody>
      </p:sp>
      <p:pic>
        <p:nvPicPr>
          <p:cNvPr id="10" name="Grafik 9" descr="Ein Bild, das Text enthält.&#10;&#10;Automatisch generierte Beschreibung">
            <a:extLst>
              <a:ext uri="{FF2B5EF4-FFF2-40B4-BE49-F238E27FC236}">
                <a16:creationId xmlns:a16="http://schemas.microsoft.com/office/drawing/2014/main" id="{E59C6DB1-599B-A447-AE4F-69911BD65A01}"/>
              </a:ext>
            </a:extLst>
          </p:cNvPr>
          <p:cNvPicPr>
            <a:picLocks noChangeAspect="1"/>
          </p:cNvPicPr>
          <p:nvPr/>
        </p:nvPicPr>
        <p:blipFill>
          <a:blip r:embed="rId2"/>
          <a:stretch>
            <a:fillRect/>
          </a:stretch>
        </p:blipFill>
        <p:spPr>
          <a:xfrm rot="16200000">
            <a:off x="10408649" y="1035263"/>
            <a:ext cx="2682781" cy="796405"/>
          </a:xfrm>
          <a:prstGeom prst="rect">
            <a:avLst/>
          </a:prstGeom>
        </p:spPr>
      </p:pic>
      <p:sp>
        <p:nvSpPr>
          <p:cNvPr id="11" name="Titel 1">
            <a:extLst>
              <a:ext uri="{FF2B5EF4-FFF2-40B4-BE49-F238E27FC236}">
                <a16:creationId xmlns:a16="http://schemas.microsoft.com/office/drawing/2014/main" id="{B242F68D-8955-3A41-BD6C-3E5C84E8A612}"/>
              </a:ext>
            </a:extLst>
          </p:cNvPr>
          <p:cNvSpPr>
            <a:spLocks noGrp="1"/>
          </p:cNvSpPr>
          <p:nvPr>
            <p:ph type="title"/>
          </p:nvPr>
        </p:nvSpPr>
        <p:spPr>
          <a:xfrm>
            <a:off x="746036" y="365760"/>
            <a:ext cx="9692640" cy="659958"/>
          </a:xfrm>
        </p:spPr>
        <p:txBody>
          <a:bodyPr>
            <a:normAutofit fontScale="90000"/>
          </a:bodyPr>
          <a:lstStyle/>
          <a:p>
            <a:r>
              <a:rPr lang="de-DE" dirty="0">
                <a:latin typeface="Calibri" panose="020F0502020204030204" pitchFamily="34" charset="0"/>
              </a:rPr>
              <a:t>3. Übersicht der Differenzierung </a:t>
            </a:r>
          </a:p>
        </p:txBody>
      </p:sp>
      <p:sp>
        <p:nvSpPr>
          <p:cNvPr id="7" name="Datumsplatzhalter 3">
            <a:extLst>
              <a:ext uri="{FF2B5EF4-FFF2-40B4-BE49-F238E27FC236}">
                <a16:creationId xmlns:a16="http://schemas.microsoft.com/office/drawing/2014/main" id="{DCE1EA93-59C2-4241-9D96-1F1FAECA7D90}"/>
              </a:ext>
            </a:extLst>
          </p:cNvPr>
          <p:cNvSpPr>
            <a:spLocks noGrp="1"/>
          </p:cNvSpPr>
          <p:nvPr>
            <p:ph type="dt" sz="half" idx="10"/>
          </p:nvPr>
        </p:nvSpPr>
        <p:spPr>
          <a:xfrm>
            <a:off x="9923170" y="6394407"/>
            <a:ext cx="1288997" cy="304799"/>
          </a:xfrm>
        </p:spPr>
        <p:txBody>
          <a:bodyPr/>
          <a:lstStyle/>
          <a:p>
            <a:r>
              <a:rPr lang="de-DE" dirty="0">
                <a:solidFill>
                  <a:schemeClr val="bg1">
                    <a:lumMod val="50000"/>
                  </a:schemeClr>
                </a:solidFill>
                <a:latin typeface="Calibri" panose="020F0502020204030204" pitchFamily="34" charset="0"/>
              </a:rPr>
              <a:t>Februar 2024 </a:t>
            </a:r>
            <a:endParaRPr lang="en-US" dirty="0">
              <a:solidFill>
                <a:schemeClr val="bg1">
                  <a:lumMod val="50000"/>
                </a:schemeClr>
              </a:solidFill>
              <a:latin typeface="Calibri" panose="020F0502020204030204" pitchFamily="34" charset="0"/>
            </a:endParaRPr>
          </a:p>
        </p:txBody>
      </p:sp>
      <p:pic>
        <p:nvPicPr>
          <p:cNvPr id="4" name="Grafik 3">
            <a:extLst>
              <a:ext uri="{FF2B5EF4-FFF2-40B4-BE49-F238E27FC236}">
                <a16:creationId xmlns:a16="http://schemas.microsoft.com/office/drawing/2014/main" id="{CD6CED8E-07C2-60A1-50E2-B9A8019DE718}"/>
              </a:ext>
            </a:extLst>
          </p:cNvPr>
          <p:cNvPicPr>
            <a:picLocks noChangeAspect="1"/>
          </p:cNvPicPr>
          <p:nvPr/>
        </p:nvPicPr>
        <p:blipFill>
          <a:blip r:embed="rId3"/>
          <a:stretch>
            <a:fillRect/>
          </a:stretch>
        </p:blipFill>
        <p:spPr>
          <a:xfrm>
            <a:off x="979833" y="1027389"/>
            <a:ext cx="9588636" cy="5464851"/>
          </a:xfrm>
          <a:prstGeom prst="rect">
            <a:avLst/>
          </a:prstGeom>
        </p:spPr>
      </p:pic>
    </p:spTree>
    <p:extLst>
      <p:ext uri="{BB962C8B-B14F-4D97-AF65-F5344CB8AC3E}">
        <p14:creationId xmlns:p14="http://schemas.microsoft.com/office/powerpoint/2010/main" val="7432644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7941E874-C84B-3449-B808-AAA6BB00A3CB}"/>
              </a:ext>
            </a:extLst>
          </p:cNvPr>
          <p:cNvSpPr>
            <a:spLocks noGrp="1"/>
          </p:cNvSpPr>
          <p:nvPr>
            <p:ph type="sldNum" sz="quarter" idx="12"/>
          </p:nvPr>
        </p:nvSpPr>
        <p:spPr/>
        <p:txBody>
          <a:bodyPr>
            <a:normAutofit lnSpcReduction="10000"/>
          </a:bodyPr>
          <a:lstStyle/>
          <a:p>
            <a:fld id="{D57F1E4F-1CFF-5643-939E-217C01CDF565}" type="slidenum">
              <a:rPr lang="en-US" smtClean="0">
                <a:latin typeface="Calibri" charset="0"/>
                <a:ea typeface="Calibri" charset="0"/>
                <a:cs typeface="Calibri" charset="0"/>
              </a:rPr>
              <a:pPr/>
              <a:t>5</a:t>
            </a:fld>
            <a:endParaRPr lang="en-US" dirty="0">
              <a:latin typeface="Calibri" charset="0"/>
              <a:ea typeface="Calibri" charset="0"/>
              <a:cs typeface="Calibri" charset="0"/>
            </a:endParaRPr>
          </a:p>
        </p:txBody>
      </p:sp>
      <p:pic>
        <p:nvPicPr>
          <p:cNvPr id="10" name="Grafik 9" descr="Ein Bild, das Text enthält.&#10;&#10;Automatisch generierte Beschreibung">
            <a:extLst>
              <a:ext uri="{FF2B5EF4-FFF2-40B4-BE49-F238E27FC236}">
                <a16:creationId xmlns:a16="http://schemas.microsoft.com/office/drawing/2014/main" id="{E59C6DB1-599B-A447-AE4F-69911BD65A01}"/>
              </a:ext>
            </a:extLst>
          </p:cNvPr>
          <p:cNvPicPr>
            <a:picLocks noChangeAspect="1"/>
          </p:cNvPicPr>
          <p:nvPr/>
        </p:nvPicPr>
        <p:blipFill>
          <a:blip r:embed="rId2"/>
          <a:stretch>
            <a:fillRect/>
          </a:stretch>
        </p:blipFill>
        <p:spPr>
          <a:xfrm rot="16200000">
            <a:off x="10408649" y="1035263"/>
            <a:ext cx="2682781" cy="796405"/>
          </a:xfrm>
          <a:prstGeom prst="rect">
            <a:avLst/>
          </a:prstGeom>
        </p:spPr>
      </p:pic>
      <p:sp>
        <p:nvSpPr>
          <p:cNvPr id="11" name="Titel 1">
            <a:extLst>
              <a:ext uri="{FF2B5EF4-FFF2-40B4-BE49-F238E27FC236}">
                <a16:creationId xmlns:a16="http://schemas.microsoft.com/office/drawing/2014/main" id="{B242F68D-8955-3A41-BD6C-3E5C84E8A612}"/>
              </a:ext>
            </a:extLst>
          </p:cNvPr>
          <p:cNvSpPr>
            <a:spLocks noGrp="1"/>
          </p:cNvSpPr>
          <p:nvPr>
            <p:ph type="title"/>
          </p:nvPr>
        </p:nvSpPr>
        <p:spPr>
          <a:xfrm>
            <a:off x="746036" y="365760"/>
            <a:ext cx="9692640" cy="659958"/>
          </a:xfrm>
        </p:spPr>
        <p:txBody>
          <a:bodyPr>
            <a:normAutofit fontScale="90000"/>
          </a:bodyPr>
          <a:lstStyle/>
          <a:p>
            <a:r>
              <a:rPr lang="de-DE" dirty="0">
                <a:latin typeface="Calibri" panose="020F0502020204030204" pitchFamily="34" charset="0"/>
              </a:rPr>
              <a:t>4. Mögliche Abschlüsse</a:t>
            </a:r>
          </a:p>
        </p:txBody>
      </p:sp>
      <p:sp>
        <p:nvSpPr>
          <p:cNvPr id="7" name="Datumsplatzhalter 3">
            <a:extLst>
              <a:ext uri="{FF2B5EF4-FFF2-40B4-BE49-F238E27FC236}">
                <a16:creationId xmlns:a16="http://schemas.microsoft.com/office/drawing/2014/main" id="{DCE1EA93-59C2-4241-9D96-1F1FAECA7D90}"/>
              </a:ext>
            </a:extLst>
          </p:cNvPr>
          <p:cNvSpPr>
            <a:spLocks noGrp="1"/>
          </p:cNvSpPr>
          <p:nvPr>
            <p:ph type="dt" sz="half" idx="10"/>
          </p:nvPr>
        </p:nvSpPr>
        <p:spPr>
          <a:xfrm>
            <a:off x="9923170" y="6394407"/>
            <a:ext cx="1288997" cy="304799"/>
          </a:xfrm>
        </p:spPr>
        <p:txBody>
          <a:bodyPr/>
          <a:lstStyle/>
          <a:p>
            <a:r>
              <a:rPr lang="de-DE" dirty="0">
                <a:solidFill>
                  <a:schemeClr val="bg1">
                    <a:lumMod val="50000"/>
                  </a:schemeClr>
                </a:solidFill>
                <a:latin typeface="Calibri" panose="020F0502020204030204" pitchFamily="34" charset="0"/>
              </a:rPr>
              <a:t>Februar 2024 </a:t>
            </a:r>
            <a:endParaRPr lang="en-US" dirty="0">
              <a:solidFill>
                <a:schemeClr val="bg1">
                  <a:lumMod val="50000"/>
                </a:schemeClr>
              </a:solidFill>
              <a:latin typeface="Calibri" panose="020F0502020204030204" pitchFamily="34" charset="0"/>
            </a:endParaRPr>
          </a:p>
        </p:txBody>
      </p:sp>
      <p:pic>
        <p:nvPicPr>
          <p:cNvPr id="4" name="Grafik 3" descr="Ein Bild, das Tisch enthält.&#10;&#10;Automatisch generierte Beschreibung">
            <a:extLst>
              <a:ext uri="{FF2B5EF4-FFF2-40B4-BE49-F238E27FC236}">
                <a16:creationId xmlns:a16="http://schemas.microsoft.com/office/drawing/2014/main" id="{AECCC071-9147-A946-A036-F97B45F1F863}"/>
              </a:ext>
            </a:extLst>
          </p:cNvPr>
          <p:cNvPicPr>
            <a:picLocks noChangeAspect="1"/>
          </p:cNvPicPr>
          <p:nvPr/>
        </p:nvPicPr>
        <p:blipFill>
          <a:blip r:embed="rId3"/>
          <a:stretch>
            <a:fillRect/>
          </a:stretch>
        </p:blipFill>
        <p:spPr>
          <a:xfrm>
            <a:off x="0" y="1305826"/>
            <a:ext cx="11145467" cy="4590437"/>
          </a:xfrm>
          <a:prstGeom prst="rect">
            <a:avLst/>
          </a:prstGeom>
        </p:spPr>
      </p:pic>
    </p:spTree>
    <p:extLst>
      <p:ext uri="{BB962C8B-B14F-4D97-AF65-F5344CB8AC3E}">
        <p14:creationId xmlns:p14="http://schemas.microsoft.com/office/powerpoint/2010/main" val="36259790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7941E874-C84B-3449-B808-AAA6BB00A3CB}"/>
              </a:ext>
            </a:extLst>
          </p:cNvPr>
          <p:cNvSpPr>
            <a:spLocks noGrp="1"/>
          </p:cNvSpPr>
          <p:nvPr>
            <p:ph type="sldNum" sz="quarter" idx="12"/>
          </p:nvPr>
        </p:nvSpPr>
        <p:spPr/>
        <p:txBody>
          <a:bodyPr>
            <a:normAutofit lnSpcReduction="10000"/>
          </a:bodyPr>
          <a:lstStyle/>
          <a:p>
            <a:fld id="{D57F1E4F-1CFF-5643-939E-217C01CDF565}" type="slidenum">
              <a:rPr lang="en-US" smtClean="0">
                <a:latin typeface="Calibri" charset="0"/>
                <a:ea typeface="Calibri" charset="0"/>
                <a:cs typeface="Calibri" charset="0"/>
              </a:rPr>
              <a:pPr/>
              <a:t>6</a:t>
            </a:fld>
            <a:endParaRPr lang="en-US" dirty="0">
              <a:latin typeface="Calibri" charset="0"/>
              <a:ea typeface="Calibri" charset="0"/>
              <a:cs typeface="Calibri" charset="0"/>
            </a:endParaRPr>
          </a:p>
        </p:txBody>
      </p:sp>
      <p:pic>
        <p:nvPicPr>
          <p:cNvPr id="10" name="Grafik 9" descr="Ein Bild, das Text enthält.&#10;&#10;Automatisch generierte Beschreibung">
            <a:extLst>
              <a:ext uri="{FF2B5EF4-FFF2-40B4-BE49-F238E27FC236}">
                <a16:creationId xmlns:a16="http://schemas.microsoft.com/office/drawing/2014/main" id="{E59C6DB1-599B-A447-AE4F-69911BD65A01}"/>
              </a:ext>
            </a:extLst>
          </p:cNvPr>
          <p:cNvPicPr>
            <a:picLocks noChangeAspect="1"/>
          </p:cNvPicPr>
          <p:nvPr/>
        </p:nvPicPr>
        <p:blipFill>
          <a:blip r:embed="rId2"/>
          <a:stretch>
            <a:fillRect/>
          </a:stretch>
        </p:blipFill>
        <p:spPr>
          <a:xfrm rot="16200000">
            <a:off x="10408649" y="1035263"/>
            <a:ext cx="2682781" cy="796405"/>
          </a:xfrm>
          <a:prstGeom prst="rect">
            <a:avLst/>
          </a:prstGeom>
        </p:spPr>
      </p:pic>
      <p:sp>
        <p:nvSpPr>
          <p:cNvPr id="11" name="Titel 1">
            <a:extLst>
              <a:ext uri="{FF2B5EF4-FFF2-40B4-BE49-F238E27FC236}">
                <a16:creationId xmlns:a16="http://schemas.microsoft.com/office/drawing/2014/main" id="{B242F68D-8955-3A41-BD6C-3E5C84E8A612}"/>
              </a:ext>
            </a:extLst>
          </p:cNvPr>
          <p:cNvSpPr>
            <a:spLocks noGrp="1"/>
          </p:cNvSpPr>
          <p:nvPr>
            <p:ph type="title"/>
          </p:nvPr>
        </p:nvSpPr>
        <p:spPr>
          <a:xfrm>
            <a:off x="746036" y="365760"/>
            <a:ext cx="9692640" cy="659958"/>
          </a:xfrm>
        </p:spPr>
        <p:txBody>
          <a:bodyPr>
            <a:normAutofit fontScale="90000"/>
          </a:bodyPr>
          <a:lstStyle/>
          <a:p>
            <a:r>
              <a:rPr lang="de-DE" dirty="0">
                <a:latin typeface="Calibri" panose="020F0502020204030204" pitchFamily="34" charset="0"/>
              </a:rPr>
              <a:t>Abschlüsse an unserer Schule</a:t>
            </a:r>
          </a:p>
        </p:txBody>
      </p:sp>
      <p:sp>
        <p:nvSpPr>
          <p:cNvPr id="7" name="Datumsplatzhalter 3">
            <a:extLst>
              <a:ext uri="{FF2B5EF4-FFF2-40B4-BE49-F238E27FC236}">
                <a16:creationId xmlns:a16="http://schemas.microsoft.com/office/drawing/2014/main" id="{DCE1EA93-59C2-4241-9D96-1F1FAECA7D90}"/>
              </a:ext>
            </a:extLst>
          </p:cNvPr>
          <p:cNvSpPr>
            <a:spLocks noGrp="1"/>
          </p:cNvSpPr>
          <p:nvPr>
            <p:ph type="dt" sz="half" idx="10"/>
          </p:nvPr>
        </p:nvSpPr>
        <p:spPr>
          <a:xfrm>
            <a:off x="9923170" y="6394407"/>
            <a:ext cx="1288997" cy="304799"/>
          </a:xfrm>
        </p:spPr>
        <p:txBody>
          <a:bodyPr/>
          <a:lstStyle/>
          <a:p>
            <a:r>
              <a:rPr lang="de-DE" dirty="0">
                <a:solidFill>
                  <a:schemeClr val="bg1">
                    <a:lumMod val="50000"/>
                  </a:schemeClr>
                </a:solidFill>
                <a:latin typeface="Calibri" panose="020F0502020204030204" pitchFamily="34" charset="0"/>
              </a:rPr>
              <a:t>Februar 2024 </a:t>
            </a:r>
            <a:endParaRPr lang="en-US" dirty="0">
              <a:solidFill>
                <a:schemeClr val="bg1">
                  <a:lumMod val="50000"/>
                </a:schemeClr>
              </a:solidFill>
              <a:latin typeface="Calibri" panose="020F0502020204030204" pitchFamily="34" charset="0"/>
            </a:endParaRPr>
          </a:p>
        </p:txBody>
      </p:sp>
      <p:pic>
        <p:nvPicPr>
          <p:cNvPr id="3" name="Grafik 2" descr="Ein Bild, das Tisch enthält.&#10;&#10;Automatisch generierte Beschreibung">
            <a:extLst>
              <a:ext uri="{FF2B5EF4-FFF2-40B4-BE49-F238E27FC236}">
                <a16:creationId xmlns:a16="http://schemas.microsoft.com/office/drawing/2014/main" id="{5BD65A22-D899-7E03-6A56-EFFFF49EE5C8}"/>
              </a:ext>
            </a:extLst>
          </p:cNvPr>
          <p:cNvPicPr>
            <a:picLocks noChangeAspect="1"/>
          </p:cNvPicPr>
          <p:nvPr/>
        </p:nvPicPr>
        <p:blipFill>
          <a:blip r:embed="rId3"/>
          <a:stretch>
            <a:fillRect/>
          </a:stretch>
        </p:blipFill>
        <p:spPr>
          <a:xfrm>
            <a:off x="746036" y="1166386"/>
            <a:ext cx="10214568" cy="5005814"/>
          </a:xfrm>
          <a:prstGeom prst="rect">
            <a:avLst/>
          </a:prstGeom>
        </p:spPr>
      </p:pic>
    </p:spTree>
    <p:extLst>
      <p:ext uri="{BB962C8B-B14F-4D97-AF65-F5344CB8AC3E}">
        <p14:creationId xmlns:p14="http://schemas.microsoft.com/office/powerpoint/2010/main" val="721208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6036" y="365760"/>
            <a:ext cx="9692640" cy="659958"/>
          </a:xfrm>
        </p:spPr>
        <p:txBody>
          <a:bodyPr>
            <a:normAutofit fontScale="90000"/>
          </a:bodyPr>
          <a:lstStyle/>
          <a:p>
            <a:r>
              <a:rPr lang="de-DE" dirty="0">
                <a:latin typeface="Calibri" panose="020F0502020204030204" pitchFamily="34" charset="0"/>
              </a:rPr>
              <a:t>5. Entscheidung  				 </a:t>
            </a:r>
          </a:p>
        </p:txBody>
      </p:sp>
      <p:sp>
        <p:nvSpPr>
          <p:cNvPr id="6" name="Foliennummernplatzhalter 5"/>
          <p:cNvSpPr>
            <a:spLocks noGrp="1"/>
          </p:cNvSpPr>
          <p:nvPr>
            <p:ph type="sldNum" sz="quarter" idx="12"/>
          </p:nvPr>
        </p:nvSpPr>
        <p:spPr/>
        <p:txBody>
          <a:bodyPr>
            <a:normAutofit lnSpcReduction="10000"/>
          </a:bodyPr>
          <a:lstStyle/>
          <a:p>
            <a:fld id="{D57F1E4F-1CFF-5643-939E-217C01CDF565}" type="slidenum">
              <a:rPr lang="en-US" smtClean="0">
                <a:latin typeface="Calibri" charset="0"/>
                <a:ea typeface="Calibri" charset="0"/>
                <a:cs typeface="Calibri" charset="0"/>
              </a:rPr>
              <a:pPr/>
              <a:t>7</a:t>
            </a:fld>
            <a:endParaRPr lang="en-US" dirty="0">
              <a:latin typeface="Calibri" charset="0"/>
              <a:ea typeface="Calibri" charset="0"/>
              <a:cs typeface="Calibri" charset="0"/>
            </a:endParaRPr>
          </a:p>
        </p:txBody>
      </p:sp>
      <p:sp>
        <p:nvSpPr>
          <p:cNvPr id="8" name="Textfeld 7">
            <a:extLst>
              <a:ext uri="{FF2B5EF4-FFF2-40B4-BE49-F238E27FC236}">
                <a16:creationId xmlns:a16="http://schemas.microsoft.com/office/drawing/2014/main" id="{730346E3-2E71-DA47-9D02-A4DFCD918378}"/>
              </a:ext>
            </a:extLst>
          </p:cNvPr>
          <p:cNvSpPr txBox="1"/>
          <p:nvPr/>
        </p:nvSpPr>
        <p:spPr>
          <a:xfrm>
            <a:off x="670161" y="1093887"/>
            <a:ext cx="9504971" cy="5447645"/>
          </a:xfrm>
          <a:prstGeom prst="rect">
            <a:avLst/>
          </a:prstGeom>
          <a:noFill/>
        </p:spPr>
        <p:txBody>
          <a:bodyPr wrap="square" rtlCol="0">
            <a:spAutoFit/>
          </a:bodyPr>
          <a:lstStyle/>
          <a:p>
            <a:r>
              <a:rPr lang="de-DE" sz="2400" b="1" dirty="0">
                <a:latin typeface="Calibri" panose="020F0502020204030204" pitchFamily="34" charset="0"/>
                <a:cs typeface="Calibri" panose="020F0502020204030204" pitchFamily="34" charset="0"/>
              </a:rPr>
              <a:t>Welches WP-Fach ist das richtige?  </a:t>
            </a:r>
          </a:p>
          <a:p>
            <a:endParaRPr lang="de-DE"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Das Wahlpflichtfach ist ein Neigungsfach. Schüler*innen sollten an dem gewählten Fachbereich selbst interessiert sein. </a:t>
            </a:r>
          </a:p>
          <a:p>
            <a:endParaRPr lang="de-DE"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Fragen, die über das Eigeninteresse der Schüler*innen hinausgehen, sollten zurückgestellt werden. </a:t>
            </a:r>
          </a:p>
          <a:p>
            <a:endParaRPr lang="de-DE"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Für die spätere Qualifikation zur gymnasialen Oberstufe ist eine zweite Fremdsprache nicht unbedingt zu diesem Zeitpunkt notwendig. Diese kann z.B. auch ab der 9. Klasse (Französisch) oder auch erst in der Oberstufe (Spanisch) erworben werden. </a:t>
            </a:r>
          </a:p>
          <a:p>
            <a:pPr marL="285750" indent="-285750">
              <a:buFont typeface="Arial" panose="020B0604020202020204" pitchFamily="34" charset="0"/>
              <a:buChar char="•"/>
            </a:pPr>
            <a:endParaRPr lang="de-DE"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Zu Gunsten der Schüler*innen lohnt es sich, auch mal traditionelle Vorstellungen und Ängste zu überwinden. Die WP-Fächer sind keine Vorentscheidung über Schulabschlüsse. Auch künftige Abiturient*innen konstruieren gerne oder spielen gerne Theater. </a:t>
            </a:r>
          </a:p>
          <a:p>
            <a:pPr marL="285750" indent="-285750">
              <a:buFont typeface="Arial" panose="020B0604020202020204" pitchFamily="34" charset="0"/>
              <a:buChar char="•"/>
            </a:pPr>
            <a:endParaRPr lang="de-DE"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de-DE" dirty="0">
              <a:latin typeface="Calibri" panose="020F0502020204030204" pitchFamily="34" charset="0"/>
              <a:cs typeface="Calibri" panose="020F0502020204030204" pitchFamily="34" charset="0"/>
            </a:endParaRPr>
          </a:p>
          <a:p>
            <a:endParaRPr lang="de-DE" dirty="0">
              <a:latin typeface="Calibri" panose="020F0502020204030204" pitchFamily="34" charset="0"/>
              <a:cs typeface="Calibri" panose="020F0502020204030204" pitchFamily="34" charset="0"/>
            </a:endParaRPr>
          </a:p>
          <a:p>
            <a:endParaRPr lang="de-DE" dirty="0">
              <a:latin typeface="Calibri" panose="020F0502020204030204" pitchFamily="34" charset="0"/>
              <a:cs typeface="Calibri" panose="020F0502020204030204" pitchFamily="34" charset="0"/>
            </a:endParaRPr>
          </a:p>
        </p:txBody>
      </p:sp>
      <p:sp>
        <p:nvSpPr>
          <p:cNvPr id="3" name="Textfeld 2">
            <a:extLst>
              <a:ext uri="{FF2B5EF4-FFF2-40B4-BE49-F238E27FC236}">
                <a16:creationId xmlns:a16="http://schemas.microsoft.com/office/drawing/2014/main" id="{123F76F7-987C-1A48-96BC-2D84A8DE12DC}"/>
              </a:ext>
            </a:extLst>
          </p:cNvPr>
          <p:cNvSpPr txBox="1"/>
          <p:nvPr/>
        </p:nvSpPr>
        <p:spPr>
          <a:xfrm>
            <a:off x="8142051" y="444627"/>
            <a:ext cx="2519464" cy="923330"/>
          </a:xfrm>
          <a:prstGeom prst="rect">
            <a:avLst/>
          </a:prstGeom>
          <a:noFill/>
        </p:spPr>
        <p:txBody>
          <a:bodyPr wrap="square" rtlCol="0">
            <a:spAutoFit/>
          </a:bodyPr>
          <a:lstStyle/>
          <a:p>
            <a:r>
              <a:rPr lang="de-DE" sz="5400" dirty="0"/>
              <a:t>🔍❓</a:t>
            </a:r>
          </a:p>
        </p:txBody>
      </p:sp>
      <p:pic>
        <p:nvPicPr>
          <p:cNvPr id="12" name="Grafik 11" descr="Ein Bild, das Text enthält.&#10;&#10;Automatisch generierte Beschreibung">
            <a:extLst>
              <a:ext uri="{FF2B5EF4-FFF2-40B4-BE49-F238E27FC236}">
                <a16:creationId xmlns:a16="http://schemas.microsoft.com/office/drawing/2014/main" id="{D2697FB2-019B-6D43-A756-413F79ECE9BA}"/>
              </a:ext>
            </a:extLst>
          </p:cNvPr>
          <p:cNvPicPr>
            <a:picLocks noChangeAspect="1"/>
          </p:cNvPicPr>
          <p:nvPr/>
        </p:nvPicPr>
        <p:blipFill>
          <a:blip r:embed="rId3"/>
          <a:stretch>
            <a:fillRect/>
          </a:stretch>
        </p:blipFill>
        <p:spPr>
          <a:xfrm rot="16200000">
            <a:off x="10408649" y="1035263"/>
            <a:ext cx="2682781" cy="796405"/>
          </a:xfrm>
          <a:prstGeom prst="rect">
            <a:avLst/>
          </a:prstGeom>
        </p:spPr>
      </p:pic>
      <p:sp>
        <p:nvSpPr>
          <p:cNvPr id="13" name="Datumsplatzhalter 3">
            <a:extLst>
              <a:ext uri="{FF2B5EF4-FFF2-40B4-BE49-F238E27FC236}">
                <a16:creationId xmlns:a16="http://schemas.microsoft.com/office/drawing/2014/main" id="{7A217C4A-C4D0-4F44-B83D-9904FC67A959}"/>
              </a:ext>
            </a:extLst>
          </p:cNvPr>
          <p:cNvSpPr>
            <a:spLocks noGrp="1"/>
          </p:cNvSpPr>
          <p:nvPr>
            <p:ph type="dt" sz="half" idx="10"/>
          </p:nvPr>
        </p:nvSpPr>
        <p:spPr>
          <a:xfrm>
            <a:off x="9923170" y="6394407"/>
            <a:ext cx="1288997" cy="304799"/>
          </a:xfrm>
        </p:spPr>
        <p:txBody>
          <a:bodyPr/>
          <a:lstStyle/>
          <a:p>
            <a:r>
              <a:rPr lang="de-DE" dirty="0">
                <a:solidFill>
                  <a:schemeClr val="bg1">
                    <a:lumMod val="50000"/>
                  </a:schemeClr>
                </a:solidFill>
                <a:latin typeface="Calibri" panose="020F0502020204030204" pitchFamily="34" charset="0"/>
              </a:rPr>
              <a:t>Februar 2024 </a:t>
            </a:r>
            <a:endParaRPr lang="en-US" dirty="0">
              <a:solidFill>
                <a:schemeClr val="bg1">
                  <a:lumMod val="50000"/>
                </a:schemeClr>
              </a:solidFill>
              <a:latin typeface="Calibri" panose="020F0502020204030204" pitchFamily="34" charset="0"/>
            </a:endParaRPr>
          </a:p>
        </p:txBody>
      </p:sp>
    </p:spTree>
    <p:extLst>
      <p:ext uri="{BB962C8B-B14F-4D97-AF65-F5344CB8AC3E}">
        <p14:creationId xmlns:p14="http://schemas.microsoft.com/office/powerpoint/2010/main" val="448901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normAutofit lnSpcReduction="10000"/>
          </a:bodyPr>
          <a:lstStyle/>
          <a:p>
            <a:fld id="{D57F1E4F-1CFF-5643-939E-217C01CDF565}" type="slidenum">
              <a:rPr lang="en-US" smtClean="0">
                <a:latin typeface="Calibri" charset="0"/>
                <a:ea typeface="Calibri" charset="0"/>
                <a:cs typeface="Calibri" charset="0"/>
              </a:rPr>
              <a:pPr/>
              <a:t>8</a:t>
            </a:fld>
            <a:endParaRPr lang="en-US" dirty="0">
              <a:latin typeface="Calibri" charset="0"/>
              <a:ea typeface="Calibri" charset="0"/>
              <a:cs typeface="Calibri" charset="0"/>
            </a:endParaRPr>
          </a:p>
        </p:txBody>
      </p:sp>
      <p:sp>
        <p:nvSpPr>
          <p:cNvPr id="3" name="Textfeld 2"/>
          <p:cNvSpPr txBox="1"/>
          <p:nvPr/>
        </p:nvSpPr>
        <p:spPr>
          <a:xfrm>
            <a:off x="705565" y="1633388"/>
            <a:ext cx="9538157" cy="1323439"/>
          </a:xfrm>
          <a:prstGeom prst="rect">
            <a:avLst/>
          </a:prstGeom>
          <a:noFill/>
        </p:spPr>
        <p:txBody>
          <a:bodyPr wrap="square" rtlCol="0">
            <a:spAutoFit/>
          </a:bodyPr>
          <a:lstStyle/>
          <a:p>
            <a:endParaRPr lang="de-DE" sz="2000" dirty="0">
              <a:latin typeface="Calibri" charset="0"/>
              <a:ea typeface="Calibri" charset="0"/>
              <a:cs typeface="Calibri" charset="0"/>
            </a:endParaRPr>
          </a:p>
          <a:p>
            <a:endParaRPr lang="de-DE" sz="2000" dirty="0">
              <a:latin typeface="Calibri" charset="0"/>
              <a:ea typeface="Calibri" charset="0"/>
              <a:cs typeface="Calibri" charset="0"/>
            </a:endParaRPr>
          </a:p>
          <a:p>
            <a:endParaRPr lang="de-DE" sz="2000" dirty="0">
              <a:latin typeface="Calibri" charset="0"/>
              <a:ea typeface="Calibri" charset="0"/>
              <a:cs typeface="Calibri" charset="0"/>
            </a:endParaRPr>
          </a:p>
          <a:p>
            <a:endParaRPr lang="de-DE" sz="2000" dirty="0">
              <a:latin typeface="Calibri" charset="0"/>
              <a:ea typeface="Calibri" charset="0"/>
              <a:cs typeface="Calibri" charset="0"/>
            </a:endParaRPr>
          </a:p>
        </p:txBody>
      </p:sp>
      <p:sp>
        <p:nvSpPr>
          <p:cNvPr id="2" name="Textfeld 1">
            <a:extLst>
              <a:ext uri="{FF2B5EF4-FFF2-40B4-BE49-F238E27FC236}">
                <a16:creationId xmlns:a16="http://schemas.microsoft.com/office/drawing/2014/main" id="{3D3A3E49-BB56-7E4A-AF81-28830240C6BB}"/>
              </a:ext>
            </a:extLst>
          </p:cNvPr>
          <p:cNvSpPr txBox="1"/>
          <p:nvPr/>
        </p:nvSpPr>
        <p:spPr>
          <a:xfrm>
            <a:off x="622852" y="1245704"/>
            <a:ext cx="2716696" cy="4524315"/>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Für SchülerInnen, die Schwierigkeiten haben, sich zwischen den Fächern im Wahlpflichtbereich zu entscheiden, haben wir für alle Fächer eine Entscheidungshilfe erarbeitet. </a:t>
            </a:r>
          </a:p>
          <a:p>
            <a:endParaRPr lang="de-DE" dirty="0">
              <a:latin typeface="Calibri" panose="020F0502020204030204" pitchFamily="34" charset="0"/>
              <a:cs typeface="Calibri" panose="020F0502020204030204" pitchFamily="34" charset="0"/>
            </a:endParaRPr>
          </a:p>
          <a:p>
            <a:r>
              <a:rPr lang="de-DE" dirty="0">
                <a:latin typeface="Calibri" panose="020F0502020204030204" pitchFamily="34" charset="0"/>
                <a:cs typeface="Calibri" panose="020F0502020204030204" pitchFamily="34" charset="0"/>
              </a:rPr>
              <a:t>Hier können die SchülerInnen anhand von Aussagen erkennen, inwiefern ihnen ein Fach zusagt oder nicht. </a:t>
            </a:r>
          </a:p>
          <a:p>
            <a:endParaRPr lang="de-DE" dirty="0">
              <a:latin typeface="Calibri" panose="020F0502020204030204" pitchFamily="34" charset="0"/>
              <a:cs typeface="Calibri" panose="020F0502020204030204" pitchFamily="34" charset="0"/>
            </a:endParaRPr>
          </a:p>
          <a:p>
            <a:endParaRPr lang="de-DE" dirty="0">
              <a:latin typeface="Calibri" panose="020F0502020204030204" pitchFamily="34" charset="0"/>
              <a:cs typeface="Calibri" panose="020F0502020204030204" pitchFamily="34" charset="0"/>
            </a:endParaRPr>
          </a:p>
        </p:txBody>
      </p:sp>
      <p:pic>
        <p:nvPicPr>
          <p:cNvPr id="9" name="Grafik 8" descr="Ein Bild, das Text enthält.&#10;&#10;Automatisch generierte Beschreibung">
            <a:extLst>
              <a:ext uri="{FF2B5EF4-FFF2-40B4-BE49-F238E27FC236}">
                <a16:creationId xmlns:a16="http://schemas.microsoft.com/office/drawing/2014/main" id="{877BB397-D345-544C-9CE3-F8AE2FD00432}"/>
              </a:ext>
            </a:extLst>
          </p:cNvPr>
          <p:cNvPicPr>
            <a:picLocks noChangeAspect="1"/>
          </p:cNvPicPr>
          <p:nvPr/>
        </p:nvPicPr>
        <p:blipFill>
          <a:blip r:embed="rId3"/>
          <a:stretch>
            <a:fillRect/>
          </a:stretch>
        </p:blipFill>
        <p:spPr>
          <a:xfrm rot="16200000">
            <a:off x="10408649" y="1035263"/>
            <a:ext cx="2682781" cy="796405"/>
          </a:xfrm>
          <a:prstGeom prst="rect">
            <a:avLst/>
          </a:prstGeom>
        </p:spPr>
      </p:pic>
      <p:sp>
        <p:nvSpPr>
          <p:cNvPr id="10" name="Datumsplatzhalter 3">
            <a:extLst>
              <a:ext uri="{FF2B5EF4-FFF2-40B4-BE49-F238E27FC236}">
                <a16:creationId xmlns:a16="http://schemas.microsoft.com/office/drawing/2014/main" id="{52DC695F-816F-2C44-B78F-BB2F228F2CA4}"/>
              </a:ext>
            </a:extLst>
          </p:cNvPr>
          <p:cNvSpPr>
            <a:spLocks noGrp="1"/>
          </p:cNvSpPr>
          <p:nvPr>
            <p:ph type="dt" sz="half" idx="10"/>
          </p:nvPr>
        </p:nvSpPr>
        <p:spPr>
          <a:xfrm>
            <a:off x="9923170" y="6394407"/>
            <a:ext cx="1288997" cy="304799"/>
          </a:xfrm>
        </p:spPr>
        <p:txBody>
          <a:bodyPr/>
          <a:lstStyle/>
          <a:p>
            <a:r>
              <a:rPr lang="de-DE" dirty="0">
                <a:solidFill>
                  <a:schemeClr val="bg1">
                    <a:lumMod val="50000"/>
                  </a:schemeClr>
                </a:solidFill>
                <a:latin typeface="Calibri" panose="020F0502020204030204" pitchFamily="34" charset="0"/>
              </a:rPr>
              <a:t>Februar 2024 </a:t>
            </a:r>
            <a:endParaRPr lang="en-US" dirty="0">
              <a:solidFill>
                <a:schemeClr val="bg1">
                  <a:lumMod val="50000"/>
                </a:schemeClr>
              </a:solidFill>
              <a:latin typeface="Calibri" panose="020F0502020204030204" pitchFamily="34" charset="0"/>
            </a:endParaRPr>
          </a:p>
        </p:txBody>
      </p:sp>
      <p:pic>
        <p:nvPicPr>
          <p:cNvPr id="7" name="Bild 6"/>
          <p:cNvPicPr>
            <a:picLocks noChangeAspect="1"/>
          </p:cNvPicPr>
          <p:nvPr/>
        </p:nvPicPr>
        <p:blipFill>
          <a:blip r:embed="rId4"/>
          <a:stretch>
            <a:fillRect/>
          </a:stretch>
        </p:blipFill>
        <p:spPr>
          <a:xfrm>
            <a:off x="4592096" y="0"/>
            <a:ext cx="5389200" cy="6858000"/>
          </a:xfrm>
          <a:prstGeom prst="rect">
            <a:avLst/>
          </a:prstGeom>
        </p:spPr>
      </p:pic>
    </p:spTree>
    <p:extLst>
      <p:ext uri="{BB962C8B-B14F-4D97-AF65-F5344CB8AC3E}">
        <p14:creationId xmlns:p14="http://schemas.microsoft.com/office/powerpoint/2010/main" val="37023511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4414" y="393740"/>
            <a:ext cx="9692640" cy="659958"/>
          </a:xfrm>
        </p:spPr>
        <p:txBody>
          <a:bodyPr>
            <a:normAutofit fontScale="90000"/>
          </a:bodyPr>
          <a:lstStyle/>
          <a:p>
            <a:r>
              <a:rPr lang="de-DE" dirty="0">
                <a:latin typeface="Calibri" panose="020F0502020204030204" pitchFamily="34" charset="0"/>
              </a:rPr>
              <a:t>6. WP-Wahlen (Wahlpflichtfach) </a:t>
            </a:r>
          </a:p>
        </p:txBody>
      </p:sp>
      <p:sp>
        <p:nvSpPr>
          <p:cNvPr id="6" name="Foliennummernplatzhalter 5"/>
          <p:cNvSpPr>
            <a:spLocks noGrp="1"/>
          </p:cNvSpPr>
          <p:nvPr>
            <p:ph type="sldNum" sz="quarter" idx="12"/>
          </p:nvPr>
        </p:nvSpPr>
        <p:spPr/>
        <p:txBody>
          <a:bodyPr>
            <a:normAutofit lnSpcReduction="10000"/>
          </a:bodyPr>
          <a:lstStyle/>
          <a:p>
            <a:fld id="{D57F1E4F-1CFF-5643-939E-217C01CDF565}" type="slidenum">
              <a:rPr lang="en-US" smtClean="0">
                <a:latin typeface="Calibri" charset="0"/>
                <a:ea typeface="Calibri" charset="0"/>
                <a:cs typeface="Calibri" charset="0"/>
              </a:rPr>
              <a:pPr/>
              <a:t>9</a:t>
            </a:fld>
            <a:endParaRPr lang="en-US" dirty="0">
              <a:latin typeface="Calibri" charset="0"/>
              <a:ea typeface="Calibri" charset="0"/>
              <a:cs typeface="Calibri" charset="0"/>
            </a:endParaRPr>
          </a:p>
        </p:txBody>
      </p:sp>
      <p:sp>
        <p:nvSpPr>
          <p:cNvPr id="3" name="Textfeld 2"/>
          <p:cNvSpPr txBox="1"/>
          <p:nvPr/>
        </p:nvSpPr>
        <p:spPr>
          <a:xfrm>
            <a:off x="449706" y="1053698"/>
            <a:ext cx="9782866" cy="5170646"/>
          </a:xfrm>
          <a:prstGeom prst="rect">
            <a:avLst/>
          </a:prstGeom>
          <a:noFill/>
        </p:spPr>
        <p:txBody>
          <a:bodyPr wrap="square" rtlCol="0">
            <a:spAutoFit/>
          </a:bodyPr>
          <a:lstStyle/>
          <a:p>
            <a:r>
              <a:rPr lang="de-DE" sz="2000" b="1" dirty="0">
                <a:latin typeface="Calibri" charset="0"/>
                <a:ea typeface="Calibri" charset="0"/>
                <a:cs typeface="Calibri" charset="0"/>
              </a:rPr>
              <a:t>Übersicht über die Vorgehensweise der Fächerwahl: Spanisch, Darstellen und Gestalten, Naturwissenschaften, Wirtschaft und Arbeitswelt, Informatik </a:t>
            </a:r>
          </a:p>
          <a:p>
            <a:endParaRPr lang="de-DE" sz="2000" dirty="0">
              <a:latin typeface="Calibri" panose="020F0502020204030204" pitchFamily="34" charset="0"/>
              <a:ea typeface="Calibri" panose="020F0502020204030204" pitchFamily="34" charset="0"/>
              <a:cs typeface="Calibri" panose="020F0502020204030204" pitchFamily="34" charset="0"/>
            </a:endParaRPr>
          </a:p>
          <a:p>
            <a:r>
              <a:rPr lang="de-DE" b="1" dirty="0">
                <a:latin typeface="Calibri" panose="020F0502020204030204" pitchFamily="34" charset="0"/>
                <a:ea typeface="Calibri" panose="020F0502020204030204" pitchFamily="34" charset="0"/>
                <a:cs typeface="Calibri" panose="020F0502020204030204" pitchFamily="34" charset="0"/>
              </a:rPr>
              <a:t>Terminlicher Fahrplan für die Beratung und die Wahlen </a:t>
            </a:r>
            <a:endParaRPr lang="de-DE" dirty="0">
              <a:latin typeface="Calibri" panose="020F0502020204030204" pitchFamily="34" charset="0"/>
              <a:ea typeface="Calibri" panose="020F0502020204030204" pitchFamily="34" charset="0"/>
              <a:cs typeface="Calibri" panose="020F0502020204030204" pitchFamily="34" charset="0"/>
            </a:endParaRPr>
          </a:p>
          <a:p>
            <a:r>
              <a:rPr lang="de-DE" dirty="0">
                <a:latin typeface="Calibri" panose="020F0502020204030204" pitchFamily="34" charset="0"/>
                <a:ea typeface="Calibri" panose="020F0502020204030204" pitchFamily="34" charset="0"/>
                <a:cs typeface="Calibri" panose="020F0502020204030204" pitchFamily="34" charset="0"/>
              </a:rPr>
              <a:t> </a:t>
            </a:r>
          </a:p>
          <a:p>
            <a:r>
              <a:rPr lang="de-DE" b="1" dirty="0">
                <a:latin typeface="Calibri" panose="020F0502020204030204" pitchFamily="34" charset="0"/>
                <a:ea typeface="Calibri" panose="020F0502020204030204" pitchFamily="34" charset="0"/>
                <a:cs typeface="Calibri" panose="020F0502020204030204" pitchFamily="34" charset="0"/>
              </a:rPr>
              <a:t>11. bis 15.			WP-Wahl über </a:t>
            </a:r>
            <a:r>
              <a:rPr lang="de-DE" b="1" dirty="0" err="1">
                <a:latin typeface="Calibri" panose="020F0502020204030204" pitchFamily="34" charset="0"/>
                <a:ea typeface="Calibri" panose="020F0502020204030204" pitchFamily="34" charset="0"/>
                <a:cs typeface="Calibri" panose="020F0502020204030204" pitchFamily="34" charset="0"/>
              </a:rPr>
              <a:t>IServ</a:t>
            </a:r>
            <a:r>
              <a:rPr lang="de-DE" dirty="0">
                <a:latin typeface="Calibri" panose="020F0502020204030204" pitchFamily="34" charset="0"/>
                <a:ea typeface="Calibri" panose="020F0502020204030204" pitchFamily="34" charset="0"/>
                <a:cs typeface="Calibri" panose="020F0502020204030204" pitchFamily="34" charset="0"/>
              </a:rPr>
              <a:t> (Erst-, Zweit- und Drittwunsch)                 </a:t>
            </a:r>
          </a:p>
          <a:p>
            <a:r>
              <a:rPr lang="de-DE" b="1" dirty="0">
                <a:latin typeface="Calibri" panose="020F0502020204030204" pitchFamily="34" charset="0"/>
                <a:ea typeface="Calibri" panose="020F0502020204030204" pitchFamily="34" charset="0"/>
                <a:cs typeface="Calibri" panose="020F0502020204030204" pitchFamily="34" charset="0"/>
              </a:rPr>
              <a:t>März 2024</a:t>
            </a:r>
            <a:r>
              <a:rPr lang="de-DE" dirty="0">
                <a:latin typeface="Calibri" panose="020F0502020204030204" pitchFamily="34" charset="0"/>
                <a:ea typeface="Calibri" panose="020F0502020204030204" pitchFamily="34" charset="0"/>
                <a:cs typeface="Calibri" panose="020F0502020204030204" pitchFamily="34" charset="0"/>
              </a:rPr>
              <a:t>                          </a:t>
            </a:r>
          </a:p>
          <a:p>
            <a:r>
              <a:rPr lang="de-DE" dirty="0">
                <a:latin typeface="Calibri" panose="020F0502020204030204" pitchFamily="34" charset="0"/>
                <a:ea typeface="Calibri" panose="020F0502020204030204" pitchFamily="34" charset="0"/>
                <a:cs typeface="Calibri" panose="020F0502020204030204" pitchFamily="34" charset="0"/>
              </a:rPr>
              <a:t> </a:t>
            </a:r>
          </a:p>
          <a:p>
            <a:r>
              <a:rPr lang="de-DE" b="1" dirty="0">
                <a:latin typeface="Calibri" panose="020F0502020204030204" pitchFamily="34" charset="0"/>
                <a:ea typeface="Calibri" panose="020F0502020204030204" pitchFamily="34" charset="0"/>
                <a:cs typeface="Calibri" panose="020F0502020204030204" pitchFamily="34" charset="0"/>
              </a:rPr>
              <a:t>12. April 2024	                  </a:t>
            </a:r>
            <a:r>
              <a:rPr lang="de-DE" dirty="0">
                <a:latin typeface="Calibri" panose="020F0502020204030204" pitchFamily="34" charset="0"/>
                <a:ea typeface="Calibri" panose="020F0502020204030204" pitchFamily="34" charset="0"/>
                <a:cs typeface="Calibri" panose="020F0502020204030204" pitchFamily="34" charset="0"/>
              </a:rPr>
              <a:t>Am 22. März erhalten Sie eine schriftliche Bestätigung der Wahl. Dieser </a:t>
            </a:r>
          </a:p>
          <a:p>
            <a:r>
              <a:rPr lang="de-DE" dirty="0">
                <a:latin typeface="Calibri" panose="020F0502020204030204" pitchFamily="34" charset="0"/>
                <a:ea typeface="Calibri" panose="020F0502020204030204" pitchFamily="34" charset="0"/>
                <a:cs typeface="Calibri" panose="020F0502020204030204" pitchFamily="34" charset="0"/>
              </a:rPr>
              <a:t>                                            Wahlzettel muss bis zum 12.  April bei den KlassenlehrerInnen unterschrieben </a:t>
            </a:r>
          </a:p>
          <a:p>
            <a:r>
              <a:rPr lang="de-DE" dirty="0">
                <a:latin typeface="Calibri" panose="020F0502020204030204" pitchFamily="34" charset="0"/>
                <a:ea typeface="Calibri" panose="020F0502020204030204" pitchFamily="34" charset="0"/>
                <a:cs typeface="Calibri" panose="020F0502020204030204" pitchFamily="34" charset="0"/>
              </a:rPr>
              <a:t>                                            abgegeben werden.</a:t>
            </a:r>
          </a:p>
          <a:p>
            <a:endParaRPr lang="de-DE" b="1" dirty="0">
              <a:latin typeface="Calibri" panose="020F0502020204030204" pitchFamily="34" charset="0"/>
              <a:ea typeface="Calibri" panose="020F0502020204030204" pitchFamily="34" charset="0"/>
              <a:cs typeface="Calibri" panose="020F0502020204030204" pitchFamily="34" charset="0"/>
            </a:endParaRPr>
          </a:p>
          <a:p>
            <a:r>
              <a:rPr lang="de-DE" b="1" dirty="0">
                <a:latin typeface="Calibri" panose="020F0502020204030204" pitchFamily="34" charset="0"/>
                <a:ea typeface="Calibri" panose="020F0502020204030204" pitchFamily="34" charset="0"/>
                <a:cs typeface="Calibri" panose="020F0502020204030204" pitchFamily="34" charset="0"/>
              </a:rPr>
              <a:t>Anschließend erfolgen die Einteilung und Ende April/Anfang Mai die Bekanntgabe der Kurse. </a:t>
            </a:r>
            <a:endParaRPr lang="de-DE" dirty="0">
              <a:latin typeface="Calibri" panose="020F0502020204030204" pitchFamily="34" charset="0"/>
              <a:ea typeface="Calibri" panose="020F0502020204030204" pitchFamily="34" charset="0"/>
              <a:cs typeface="Calibri" panose="020F0502020204030204" pitchFamily="34" charset="0"/>
            </a:endParaRPr>
          </a:p>
          <a:p>
            <a:endParaRPr lang="de-DE" dirty="0">
              <a:latin typeface="Calibri" charset="0"/>
              <a:ea typeface="Calibri" charset="0"/>
              <a:cs typeface="Calibri" charset="0"/>
            </a:endParaRPr>
          </a:p>
          <a:p>
            <a:r>
              <a:rPr lang="de-DE" dirty="0">
                <a:latin typeface="Calibri" charset="0"/>
                <a:ea typeface="Calibri" charset="0"/>
                <a:cs typeface="Calibri" charset="0"/>
              </a:rPr>
              <a:t>Die Schulleitung übernimmt die Einrichtung der Fachkurse und teilt die Schüler*innen zu. Organisatorische Zwänge können dazu führen, dass vereinzelt der Zweitwunsch verwirklicht wird. </a:t>
            </a:r>
          </a:p>
          <a:p>
            <a:endParaRPr lang="de-DE" dirty="0">
              <a:latin typeface="Calibri" charset="0"/>
              <a:ea typeface="Calibri" charset="0"/>
              <a:cs typeface="Calibri" charset="0"/>
            </a:endParaRPr>
          </a:p>
          <a:p>
            <a:r>
              <a:rPr lang="de-DE" dirty="0">
                <a:latin typeface="Calibri" charset="0"/>
                <a:ea typeface="Calibri" charset="0"/>
                <a:cs typeface="Calibri" charset="0"/>
              </a:rPr>
              <a:t>Wirtschaft und Arbeitswelt: max. 30 Plätze, Informatik max. 15 Plätze </a:t>
            </a:r>
          </a:p>
        </p:txBody>
      </p:sp>
      <p:pic>
        <p:nvPicPr>
          <p:cNvPr id="8" name="Grafik 7" descr="Ein Bild, das Text enthält.&#10;&#10;Automatisch generierte Beschreibung">
            <a:extLst>
              <a:ext uri="{FF2B5EF4-FFF2-40B4-BE49-F238E27FC236}">
                <a16:creationId xmlns:a16="http://schemas.microsoft.com/office/drawing/2014/main" id="{4E9DDD48-72E5-D743-A933-0571C9E87588}"/>
              </a:ext>
            </a:extLst>
          </p:cNvPr>
          <p:cNvPicPr>
            <a:picLocks noChangeAspect="1"/>
          </p:cNvPicPr>
          <p:nvPr/>
        </p:nvPicPr>
        <p:blipFill>
          <a:blip r:embed="rId3"/>
          <a:stretch>
            <a:fillRect/>
          </a:stretch>
        </p:blipFill>
        <p:spPr>
          <a:xfrm rot="16200000">
            <a:off x="10408649" y="1035263"/>
            <a:ext cx="2682781" cy="796405"/>
          </a:xfrm>
          <a:prstGeom prst="rect">
            <a:avLst/>
          </a:prstGeom>
        </p:spPr>
      </p:pic>
      <p:sp>
        <p:nvSpPr>
          <p:cNvPr id="9" name="Datumsplatzhalter 3">
            <a:extLst>
              <a:ext uri="{FF2B5EF4-FFF2-40B4-BE49-F238E27FC236}">
                <a16:creationId xmlns:a16="http://schemas.microsoft.com/office/drawing/2014/main" id="{E4E10CB7-4DD7-9D46-B860-DBC2E19C89FA}"/>
              </a:ext>
            </a:extLst>
          </p:cNvPr>
          <p:cNvSpPr>
            <a:spLocks noGrp="1"/>
          </p:cNvSpPr>
          <p:nvPr>
            <p:ph type="dt" sz="half" idx="10"/>
          </p:nvPr>
        </p:nvSpPr>
        <p:spPr>
          <a:xfrm>
            <a:off x="9923170" y="6394407"/>
            <a:ext cx="1288997" cy="304799"/>
          </a:xfrm>
        </p:spPr>
        <p:txBody>
          <a:bodyPr/>
          <a:lstStyle/>
          <a:p>
            <a:r>
              <a:rPr lang="de-DE" dirty="0">
                <a:solidFill>
                  <a:schemeClr val="bg1">
                    <a:lumMod val="50000"/>
                  </a:schemeClr>
                </a:solidFill>
                <a:latin typeface="Calibri" panose="020F0502020204030204" pitchFamily="34" charset="0"/>
              </a:rPr>
              <a:t>Februar 2024 </a:t>
            </a:r>
            <a:endParaRPr lang="en-US" dirty="0">
              <a:solidFill>
                <a:schemeClr val="bg1">
                  <a:lumMod val="50000"/>
                </a:schemeClr>
              </a:solidFill>
              <a:latin typeface="Calibri" panose="020F0502020204030204" pitchFamily="34" charset="0"/>
            </a:endParaRPr>
          </a:p>
        </p:txBody>
      </p:sp>
    </p:spTree>
    <p:extLst>
      <p:ext uri="{BB962C8B-B14F-4D97-AF65-F5344CB8AC3E}">
        <p14:creationId xmlns:p14="http://schemas.microsoft.com/office/powerpoint/2010/main" val="42276745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nsich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Ansicht">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nsicht">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23C5FE65-18CC-4A65-9EBC-B05E331504EC}"/>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View</Template>
  <TotalTime>0</TotalTime>
  <Words>923</Words>
  <Application>Microsoft Office PowerPoint</Application>
  <PresentationFormat>Breitbild</PresentationFormat>
  <Paragraphs>190</Paragraphs>
  <Slides>17</Slides>
  <Notes>7</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17</vt:i4>
      </vt:variant>
    </vt:vector>
  </HeadingPairs>
  <TitlesOfParts>
    <vt:vector size="25" baseType="lpstr">
      <vt:lpstr>Arial</vt:lpstr>
      <vt:lpstr>Bahnschrift</vt:lpstr>
      <vt:lpstr>Calibri</vt:lpstr>
      <vt:lpstr>Century Schoolbook</vt:lpstr>
      <vt:lpstr>Courier New</vt:lpstr>
      <vt:lpstr>Wingdings</vt:lpstr>
      <vt:lpstr>Wingdings 2</vt:lpstr>
      <vt:lpstr>Ansicht</vt:lpstr>
      <vt:lpstr>         </vt:lpstr>
      <vt:lpstr>Themen</vt:lpstr>
      <vt:lpstr>2. Wahl-Pflicht-Fach? </vt:lpstr>
      <vt:lpstr>3. Übersicht der Differenzierung </vt:lpstr>
      <vt:lpstr>4. Mögliche Abschlüsse</vt:lpstr>
      <vt:lpstr>Abschlüsse an unserer Schule</vt:lpstr>
      <vt:lpstr>5. Entscheidung       </vt:lpstr>
      <vt:lpstr>PowerPoint-Präsentation</vt:lpstr>
      <vt:lpstr>6. WP-Wahlen (Wahlpflichtfach) </vt:lpstr>
      <vt:lpstr>7. Die Fächer stellen sich vor</vt:lpstr>
      <vt:lpstr>Spanisch</vt:lpstr>
      <vt:lpstr>Schüleraustausch mit einer Schule in Palma </vt:lpstr>
      <vt:lpstr>Darstellen und Gestalten</vt:lpstr>
      <vt:lpstr>Naturwissenschaften</vt:lpstr>
      <vt:lpstr>Wirtschaft und Arbeitswelt </vt:lpstr>
      <vt:lpstr>Informatik </vt:lpstr>
      <vt:lpstr>Auf eine erfolgreiche Zeit im Wahlpflichtbereich!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Individuelle Förderung</dc:title>
  <dc:creator>Stephanie Bucher</dc:creator>
  <cp:lastModifiedBy>Bullmann</cp:lastModifiedBy>
  <cp:revision>191</cp:revision>
  <dcterms:created xsi:type="dcterms:W3CDTF">2020-02-24T08:25:27Z</dcterms:created>
  <dcterms:modified xsi:type="dcterms:W3CDTF">2024-02-22T09:16:15Z</dcterms:modified>
</cp:coreProperties>
</file>